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6" r:id="rId6"/>
    <p:sldId id="278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B48900"/>
    <a:srgbClr val="FFCD2D"/>
    <a:srgbClr val="F2E20E"/>
    <a:srgbClr val="FFDD71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37" autoAdjust="0"/>
    <p:restoredTop sz="94660"/>
  </p:normalViewPr>
  <p:slideViewPr>
    <p:cSldViewPr>
      <p:cViewPr varScale="1">
        <p:scale>
          <a:sx n="85" d="100"/>
          <a:sy n="85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EE819DF-D4C5-4295-A305-EAEEF9EEE75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1F9DB5A-BB65-4364-B302-C4FB0ABF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B5A-BB65-4364-B302-C4FB0ABFB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B5A-BB65-4364-B302-C4FB0ABFB3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5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08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0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8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6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9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10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89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12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9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44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AE81-B324-4577-BF21-74568E2A68A7}" type="datetimeFigureOut">
              <a:rPr lang="ar-SA" smtClean="0"/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188-ECFA-4EEB-9603-3F9D2B45C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1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2"/>
          <a:stretch/>
        </p:blipFill>
        <p:spPr>
          <a:xfrm>
            <a:off x="0" y="0"/>
            <a:ext cx="9144000" cy="6880643"/>
          </a:xfrm>
          <a:prstGeom prst="rect">
            <a:avLst/>
          </a:prstGeom>
        </p:spPr>
      </p:pic>
      <p:sp>
        <p:nvSpPr>
          <p:cNvPr id="9" name="مثلث قائم الزاوية 8"/>
          <p:cNvSpPr/>
          <p:nvPr/>
        </p:nvSpPr>
        <p:spPr>
          <a:xfrm rot="20476327" flipV="1">
            <a:off x="1499452" y="-11322"/>
            <a:ext cx="5328592" cy="6858001"/>
          </a:xfrm>
          <a:prstGeom prst="rtTriangle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0" y="0"/>
            <a:ext cx="3851920" cy="2598002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 rot="20476327">
            <a:off x="14854" y="0"/>
            <a:ext cx="1835696" cy="6880642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267744" y="2136337"/>
            <a:ext cx="508815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l"/>
            <a:r>
              <a:rPr lang="en-US" sz="5400" b="1" dirty="0"/>
              <a:t>PRORG</a:t>
            </a:r>
            <a:r>
              <a:rPr lang="en-US" sz="5400" b="1" dirty="0" smtClean="0">
                <a:solidFill>
                  <a:srgbClr val="FFD85B"/>
                </a:solidFill>
              </a:rPr>
              <a:t>AMMING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-460785" y="3538383"/>
            <a:ext cx="3059832" cy="3417679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0" y="-963488"/>
            <a:ext cx="5940152" cy="963488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-1692696" y="-963488"/>
            <a:ext cx="1800200" cy="8640960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-1027835" y="6858000"/>
            <a:ext cx="3744416" cy="819472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932702" y="2742148"/>
            <a:ext cx="3294112" cy="86177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5000" b="1" dirty="0" smtClean="0"/>
              <a:t>FLELDS</a:t>
            </a:r>
            <a:endParaRPr lang="ar-SA" sz="5000" b="1" dirty="0"/>
          </a:p>
        </p:txBody>
      </p:sp>
      <p:sp>
        <p:nvSpPr>
          <p:cNvPr id="32" name="معين 31"/>
          <p:cNvSpPr/>
          <p:nvPr/>
        </p:nvSpPr>
        <p:spPr>
          <a:xfrm>
            <a:off x="1618787" y="196285"/>
            <a:ext cx="6146936" cy="5396365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عين 32"/>
          <p:cNvSpPr/>
          <p:nvPr/>
        </p:nvSpPr>
        <p:spPr>
          <a:xfrm>
            <a:off x="1618787" y="294347"/>
            <a:ext cx="6146936" cy="539636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04425" y="260648"/>
            <a:ext cx="603957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-The typical responsibilities of mobile developers include: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1-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discussing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the client’s requirements and the proposed solution with colleagues.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2-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developing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application programming interfaces (APIs) to support mobile functionality.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3-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keeping up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to date with the terminology, concepts and best practices for coding mobile apps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using and adapting existing web applications for apps.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4-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working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closely with colleagues to constantly innovate app functionality and design.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45263"/>
          <a:stretch/>
        </p:blipFill>
        <p:spPr>
          <a:xfrm>
            <a:off x="1" y="0"/>
            <a:ext cx="284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1520" y="260648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93590" y="26064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FFD85B"/>
                </a:solidFill>
                <a:latin typeface="Baskerville Old Face" panose="02020602080505020303" pitchFamily="18" charset="0"/>
              </a:rPr>
              <a:t>D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55576" y="322203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ata</a:t>
            </a:r>
            <a: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science </a:t>
            </a:r>
            <a:endParaRPr lang="en-US" sz="2400" dirty="0"/>
          </a:p>
        </p:txBody>
      </p:sp>
      <p:sp>
        <p:nvSpPr>
          <p:cNvPr id="10" name="مستطيل 9"/>
          <p:cNvSpPr/>
          <p:nvPr/>
        </p:nvSpPr>
        <p:spPr>
          <a:xfrm>
            <a:off x="755576" y="826259"/>
            <a:ext cx="73985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is an interdisciplinary field that uses scientific methods, processes, algorithms and systems to extract or extrapolate knowledge and insights from noisy, structured and unstructured data, and apply knowledge from data across a broad range of application domains . Data science is related to data mining, machine learning, big data, computational statistics and analytics.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3568" y="3429000"/>
            <a:ext cx="3528392" cy="29523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755576" y="3352800"/>
            <a:ext cx="3592016" cy="3104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755576" y="2760702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What's Database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4492383" y="3267082"/>
            <a:ext cx="4572000" cy="1932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"A database is an organized collection of structured information, or data, typically stored electronically in a computer system. A database is usually controlled by a database management system (DBMS). 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79512" y="2107794"/>
            <a:ext cx="53823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The language of using the data is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Matlab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Python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512" y="3677971"/>
            <a:ext cx="57606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The main contain of database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is files , located in storage and cloud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5516" y="4611050"/>
            <a:ext cx="5076564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How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speak with Database?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speak with Database by program is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colled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Database Management System (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DBMS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9512" y="260648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What's Database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467544" y="495714"/>
            <a:ext cx="8406472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"A database is an organized collection of structured information, or data, typically stored electronically in a computer system. A database is usually controlled by a database management system (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DBMS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). 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292080" y="3151936"/>
            <a:ext cx="3847686" cy="3717731"/>
            <a:chOff x="5292080" y="3151936"/>
            <a:chExt cx="3847686" cy="3717731"/>
          </a:xfrm>
        </p:grpSpPr>
        <p:sp>
          <p:nvSpPr>
            <p:cNvPr id="3" name="معين 2"/>
            <p:cNvSpPr/>
            <p:nvPr/>
          </p:nvSpPr>
          <p:spPr>
            <a:xfrm>
              <a:off x="5361971" y="3269267"/>
              <a:ext cx="3707904" cy="3600400"/>
            </a:xfrm>
            <a:prstGeom prst="diamond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معين 12"/>
            <p:cNvSpPr/>
            <p:nvPr/>
          </p:nvSpPr>
          <p:spPr>
            <a:xfrm>
              <a:off x="5292080" y="3151936"/>
              <a:ext cx="3847686" cy="360040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07904" y="476672"/>
            <a:ext cx="4896544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 What's The Meaning (Crud Operation)?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It Process To Inside </a:t>
            </a:r>
            <a:r>
              <a:rPr lang="en-US" dirty="0" err="1" smtClean="0">
                <a:latin typeface="Arial" panose="020B0604020202020204" pitchFamily="34" charset="0"/>
                <a:ea typeface="Arial" panose="020B0604020202020204" pitchFamily="34" charset="0"/>
              </a:rPr>
              <a:t>Database,it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Is Curtailment For Four Words:-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:-Creat.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:-Read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:-Update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:-Delete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The Types Of Database?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A)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elationl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Database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B)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etwork Database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C)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ea typeface="Arial" panose="020B0604020202020204" pitchFamily="34" charset="0"/>
              </a:rPr>
              <a:t>osql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Database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What's The Job About Server In Database?</a:t>
            </a:r>
            <a:endParaRPr lang="en-US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It's Specialized Of Save And Working Database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/>
          <a:stretch/>
        </p:blipFill>
        <p:spPr>
          <a:xfrm>
            <a:off x="-16094" y="0"/>
            <a:ext cx="3296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15663" y="387300"/>
            <a:ext cx="2272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err="1" smtClean="0"/>
              <a:t>eb</a:t>
            </a:r>
            <a:r>
              <a:rPr lang="en-US" sz="2400" b="1" dirty="0" smtClean="0"/>
              <a:t> development</a:t>
            </a:r>
            <a:endParaRPr lang="en-US" sz="24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23528" y="260648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046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D85B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endParaRPr lang="en-US" sz="2800" b="1" dirty="0">
              <a:solidFill>
                <a:srgbClr val="FFD85B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1102638"/>
            <a:ext cx="88204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What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is the web?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web is a group of many pages, It contains some information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ottoched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to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cech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other somehow.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What is the pages?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Is contains of groups from language as like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Thml-Css-Javascript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These pages are saved on something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colled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(Server),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And we see it in something we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colled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(browser).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92080" y="3743361"/>
            <a:ext cx="3312368" cy="29179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215880" y="3667160"/>
            <a:ext cx="3464768" cy="30703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8367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How the web works?</a:t>
            </a:r>
            <a:endParaRPr lang="en-US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860032" y="459442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jobs of web?</a:t>
            </a:r>
            <a:endParaRPr lang="en-US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4716016" y="332656"/>
            <a:ext cx="4105404" cy="299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11560" y="3578666"/>
            <a:ext cx="3961388" cy="299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/>
          <p:nvPr/>
        </p:nvSpPr>
        <p:spPr>
          <a:xfrm>
            <a:off x="-14630" y="0"/>
            <a:ext cx="4458847" cy="6858000"/>
          </a:xfrm>
          <a:custGeom>
            <a:avLst/>
            <a:gdLst>
              <a:gd name="connsiteX0" fmla="*/ 0 w 4458847"/>
              <a:gd name="connsiteY0" fmla="*/ 0 h 6858000"/>
              <a:gd name="connsiteX1" fmla="*/ 30863 w 4458847"/>
              <a:gd name="connsiteY1" fmla="*/ 0 h 6858000"/>
              <a:gd name="connsiteX2" fmla="*/ 107504 w 4458847"/>
              <a:gd name="connsiteY2" fmla="*/ 0 h 6858000"/>
              <a:gd name="connsiteX3" fmla="*/ 210375 w 4458847"/>
              <a:gd name="connsiteY3" fmla="*/ 0 h 6858000"/>
              <a:gd name="connsiteX4" fmla="*/ 210375 w 4458847"/>
              <a:gd name="connsiteY4" fmla="*/ 10817 h 6858000"/>
              <a:gd name="connsiteX5" fmla="*/ 4248706 w 4458847"/>
              <a:gd name="connsiteY5" fmla="*/ 10817 h 6858000"/>
              <a:gd name="connsiteX6" fmla="*/ 4422396 w 4458847"/>
              <a:gd name="connsiteY6" fmla="*/ 157879 h 6858000"/>
              <a:gd name="connsiteX7" fmla="*/ 4422396 w 4458847"/>
              <a:gd name="connsiteY7" fmla="*/ 746107 h 6858000"/>
              <a:gd name="connsiteX8" fmla="*/ 4248706 w 4458847"/>
              <a:gd name="connsiteY8" fmla="*/ 893169 h 6858000"/>
              <a:gd name="connsiteX9" fmla="*/ 3476544 w 4458847"/>
              <a:gd name="connsiteY9" fmla="*/ 893169 h 6858000"/>
              <a:gd name="connsiteX10" fmla="*/ 3524146 w 4458847"/>
              <a:gd name="connsiteY10" fmla="*/ 920343 h 6858000"/>
              <a:gd name="connsiteX11" fmla="*/ 3573482 w 4458847"/>
              <a:gd name="connsiteY11" fmla="*/ 1021192 h 6858000"/>
              <a:gd name="connsiteX12" fmla="*/ 3573482 w 4458847"/>
              <a:gd name="connsiteY12" fmla="*/ 1591660 h 6858000"/>
              <a:gd name="connsiteX13" fmla="*/ 3524146 w 4458847"/>
              <a:gd name="connsiteY13" fmla="*/ 1692509 h 6858000"/>
              <a:gd name="connsiteX14" fmla="*/ 3517428 w 4458847"/>
              <a:gd name="connsiteY14" fmla="*/ 1696344 h 6858000"/>
              <a:gd name="connsiteX15" fmla="*/ 4260156 w 4458847"/>
              <a:gd name="connsiteY15" fmla="*/ 1696344 h 6858000"/>
              <a:gd name="connsiteX16" fmla="*/ 4433845 w 4458847"/>
              <a:gd name="connsiteY16" fmla="*/ 1843406 h 6858000"/>
              <a:gd name="connsiteX17" fmla="*/ 4433845 w 4458847"/>
              <a:gd name="connsiteY17" fmla="*/ 2431634 h 6858000"/>
              <a:gd name="connsiteX18" fmla="*/ 4260156 w 4458847"/>
              <a:gd name="connsiteY18" fmla="*/ 2578696 h 6858000"/>
              <a:gd name="connsiteX19" fmla="*/ 3409951 w 4458847"/>
              <a:gd name="connsiteY19" fmla="*/ 2578696 h 6858000"/>
              <a:gd name="connsiteX20" fmla="*/ 3578397 w 4458847"/>
              <a:gd name="connsiteY20" fmla="*/ 2721318 h 6858000"/>
              <a:gd name="connsiteX21" fmla="*/ 3578397 w 4458847"/>
              <a:gd name="connsiteY21" fmla="*/ 3291786 h 6858000"/>
              <a:gd name="connsiteX22" fmla="*/ 3409951 w 4458847"/>
              <a:gd name="connsiteY22" fmla="*/ 3434408 h 6858000"/>
              <a:gd name="connsiteX23" fmla="*/ 4273708 w 4458847"/>
              <a:gd name="connsiteY23" fmla="*/ 3434408 h 6858000"/>
              <a:gd name="connsiteX24" fmla="*/ 4447398 w 4458847"/>
              <a:gd name="connsiteY24" fmla="*/ 3581470 h 6858000"/>
              <a:gd name="connsiteX25" fmla="*/ 4447398 w 4458847"/>
              <a:gd name="connsiteY25" fmla="*/ 4169698 h 6858000"/>
              <a:gd name="connsiteX26" fmla="*/ 4273708 w 4458847"/>
              <a:gd name="connsiteY26" fmla="*/ 4316760 h 6858000"/>
              <a:gd name="connsiteX27" fmla="*/ 3501546 w 4458847"/>
              <a:gd name="connsiteY27" fmla="*/ 4316760 h 6858000"/>
              <a:gd name="connsiteX28" fmla="*/ 3549148 w 4458847"/>
              <a:gd name="connsiteY28" fmla="*/ 4343934 h 6858000"/>
              <a:gd name="connsiteX29" fmla="*/ 3598484 w 4458847"/>
              <a:gd name="connsiteY29" fmla="*/ 4444783 h 6858000"/>
              <a:gd name="connsiteX30" fmla="*/ 3598484 w 4458847"/>
              <a:gd name="connsiteY30" fmla="*/ 5015251 h 6858000"/>
              <a:gd name="connsiteX31" fmla="*/ 3549148 w 4458847"/>
              <a:gd name="connsiteY31" fmla="*/ 5116100 h 6858000"/>
              <a:gd name="connsiteX32" fmla="*/ 3542430 w 4458847"/>
              <a:gd name="connsiteY32" fmla="*/ 5119935 h 6858000"/>
              <a:gd name="connsiteX33" fmla="*/ 4285158 w 4458847"/>
              <a:gd name="connsiteY33" fmla="*/ 5119935 h 6858000"/>
              <a:gd name="connsiteX34" fmla="*/ 4458847 w 4458847"/>
              <a:gd name="connsiteY34" fmla="*/ 5266997 h 6858000"/>
              <a:gd name="connsiteX35" fmla="*/ 4458847 w 4458847"/>
              <a:gd name="connsiteY35" fmla="*/ 5855225 h 6858000"/>
              <a:gd name="connsiteX36" fmla="*/ 4285158 w 4458847"/>
              <a:gd name="connsiteY36" fmla="*/ 6002287 h 6858000"/>
              <a:gd name="connsiteX37" fmla="*/ 3434953 w 4458847"/>
              <a:gd name="connsiteY37" fmla="*/ 6002287 h 6858000"/>
              <a:gd name="connsiteX38" fmla="*/ 3603399 w 4458847"/>
              <a:gd name="connsiteY38" fmla="*/ 6144909 h 6858000"/>
              <a:gd name="connsiteX39" fmla="*/ 3603399 w 4458847"/>
              <a:gd name="connsiteY39" fmla="*/ 6715377 h 6858000"/>
              <a:gd name="connsiteX40" fmla="*/ 3434953 w 4458847"/>
              <a:gd name="connsiteY40" fmla="*/ 6857999 h 6858000"/>
              <a:gd name="connsiteX41" fmla="*/ 210375 w 4458847"/>
              <a:gd name="connsiteY41" fmla="*/ 6857999 h 6858000"/>
              <a:gd name="connsiteX42" fmla="*/ 210375 w 4458847"/>
              <a:gd name="connsiteY42" fmla="*/ 6858000 h 6858000"/>
              <a:gd name="connsiteX43" fmla="*/ 107504 w 4458847"/>
              <a:gd name="connsiteY43" fmla="*/ 6858000 h 6858000"/>
              <a:gd name="connsiteX44" fmla="*/ 30863 w 4458847"/>
              <a:gd name="connsiteY44" fmla="*/ 6858000 h 6858000"/>
              <a:gd name="connsiteX45" fmla="*/ 0 w 4458847"/>
              <a:gd name="connsiteY45" fmla="*/ 6858000 h 6858000"/>
              <a:gd name="connsiteX46" fmla="*/ 0 w 4458847"/>
              <a:gd name="connsiteY46" fmla="*/ 746107 h 6858000"/>
              <a:gd name="connsiteX47" fmla="*/ 0 w 4458847"/>
              <a:gd name="connsiteY47" fmla="*/ 1578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58847" h="6858000">
                <a:moveTo>
                  <a:pt x="0" y="0"/>
                </a:moveTo>
                <a:lnTo>
                  <a:pt x="30863" y="0"/>
                </a:lnTo>
                <a:lnTo>
                  <a:pt x="107504" y="0"/>
                </a:lnTo>
                <a:lnTo>
                  <a:pt x="210375" y="0"/>
                </a:lnTo>
                <a:lnTo>
                  <a:pt x="210375" y="10817"/>
                </a:lnTo>
                <a:lnTo>
                  <a:pt x="4248706" y="10817"/>
                </a:lnTo>
                <a:cubicBezTo>
                  <a:pt x="4344632" y="10817"/>
                  <a:pt x="4422396" y="76659"/>
                  <a:pt x="4422396" y="157879"/>
                </a:cubicBezTo>
                <a:lnTo>
                  <a:pt x="4422396" y="746107"/>
                </a:lnTo>
                <a:cubicBezTo>
                  <a:pt x="4422396" y="827327"/>
                  <a:pt x="4344632" y="893169"/>
                  <a:pt x="4248706" y="893169"/>
                </a:cubicBezTo>
                <a:lnTo>
                  <a:pt x="3476544" y="893169"/>
                </a:lnTo>
                <a:lnTo>
                  <a:pt x="3524146" y="920343"/>
                </a:lnTo>
                <a:cubicBezTo>
                  <a:pt x="3554629" y="946153"/>
                  <a:pt x="3573482" y="981808"/>
                  <a:pt x="3573482" y="1021192"/>
                </a:cubicBezTo>
                <a:lnTo>
                  <a:pt x="3573482" y="1591660"/>
                </a:lnTo>
                <a:cubicBezTo>
                  <a:pt x="3573482" y="1631044"/>
                  <a:pt x="3554629" y="1666700"/>
                  <a:pt x="3524146" y="1692509"/>
                </a:cubicBezTo>
                <a:lnTo>
                  <a:pt x="3517428" y="1696344"/>
                </a:lnTo>
                <a:lnTo>
                  <a:pt x="4260156" y="1696344"/>
                </a:lnTo>
                <a:cubicBezTo>
                  <a:pt x="4356082" y="1696344"/>
                  <a:pt x="4433845" y="1762186"/>
                  <a:pt x="4433845" y="1843406"/>
                </a:cubicBezTo>
                <a:lnTo>
                  <a:pt x="4433845" y="2431634"/>
                </a:lnTo>
                <a:cubicBezTo>
                  <a:pt x="4433845" y="2512854"/>
                  <a:pt x="4356082" y="2578696"/>
                  <a:pt x="4260156" y="2578696"/>
                </a:cubicBezTo>
                <a:lnTo>
                  <a:pt x="3409951" y="2578696"/>
                </a:lnTo>
                <a:cubicBezTo>
                  <a:pt x="3502981" y="2578696"/>
                  <a:pt x="3578397" y="2642550"/>
                  <a:pt x="3578397" y="2721318"/>
                </a:cubicBezTo>
                <a:lnTo>
                  <a:pt x="3578397" y="3291786"/>
                </a:lnTo>
                <a:cubicBezTo>
                  <a:pt x="3578397" y="3370554"/>
                  <a:pt x="3502981" y="3434408"/>
                  <a:pt x="3409951" y="3434408"/>
                </a:cubicBezTo>
                <a:lnTo>
                  <a:pt x="4273708" y="3434408"/>
                </a:lnTo>
                <a:cubicBezTo>
                  <a:pt x="4369634" y="3434408"/>
                  <a:pt x="4447398" y="3500250"/>
                  <a:pt x="4447398" y="3581470"/>
                </a:cubicBezTo>
                <a:lnTo>
                  <a:pt x="4447398" y="4169698"/>
                </a:lnTo>
                <a:cubicBezTo>
                  <a:pt x="4447398" y="4250918"/>
                  <a:pt x="4369634" y="4316760"/>
                  <a:pt x="4273708" y="4316760"/>
                </a:cubicBezTo>
                <a:lnTo>
                  <a:pt x="3501546" y="4316760"/>
                </a:lnTo>
                <a:lnTo>
                  <a:pt x="3549148" y="4343934"/>
                </a:lnTo>
                <a:cubicBezTo>
                  <a:pt x="3579631" y="4369744"/>
                  <a:pt x="3598484" y="4405399"/>
                  <a:pt x="3598484" y="4444783"/>
                </a:cubicBezTo>
                <a:lnTo>
                  <a:pt x="3598484" y="5015251"/>
                </a:lnTo>
                <a:cubicBezTo>
                  <a:pt x="3598484" y="5054635"/>
                  <a:pt x="3579631" y="5090291"/>
                  <a:pt x="3549148" y="5116100"/>
                </a:cubicBezTo>
                <a:lnTo>
                  <a:pt x="3542430" y="5119935"/>
                </a:lnTo>
                <a:lnTo>
                  <a:pt x="4285158" y="5119935"/>
                </a:lnTo>
                <a:cubicBezTo>
                  <a:pt x="4381084" y="5119935"/>
                  <a:pt x="4458847" y="5185777"/>
                  <a:pt x="4458847" y="5266997"/>
                </a:cubicBezTo>
                <a:lnTo>
                  <a:pt x="4458847" y="5855225"/>
                </a:lnTo>
                <a:cubicBezTo>
                  <a:pt x="4458847" y="5936445"/>
                  <a:pt x="4381084" y="6002287"/>
                  <a:pt x="4285158" y="6002287"/>
                </a:cubicBezTo>
                <a:lnTo>
                  <a:pt x="3434953" y="6002287"/>
                </a:lnTo>
                <a:cubicBezTo>
                  <a:pt x="3527983" y="6002287"/>
                  <a:pt x="3603399" y="6066141"/>
                  <a:pt x="3603399" y="6144909"/>
                </a:cubicBezTo>
                <a:lnTo>
                  <a:pt x="3603399" y="6715377"/>
                </a:lnTo>
                <a:cubicBezTo>
                  <a:pt x="3603399" y="6794145"/>
                  <a:pt x="3527983" y="6857999"/>
                  <a:pt x="3434953" y="6857999"/>
                </a:cubicBezTo>
                <a:lnTo>
                  <a:pt x="210375" y="6857999"/>
                </a:lnTo>
                <a:lnTo>
                  <a:pt x="210375" y="6858000"/>
                </a:lnTo>
                <a:lnTo>
                  <a:pt x="107504" y="6858000"/>
                </a:lnTo>
                <a:lnTo>
                  <a:pt x="30863" y="6858000"/>
                </a:lnTo>
                <a:lnTo>
                  <a:pt x="0" y="6858000"/>
                </a:lnTo>
                <a:lnTo>
                  <a:pt x="0" y="746107"/>
                </a:lnTo>
                <a:lnTo>
                  <a:pt x="0" y="15787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932040" y="2060848"/>
            <a:ext cx="4572000" cy="19765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The language of using the web developer is</a:t>
            </a: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1)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PHP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2)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3)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Java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4)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Python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80881"/>
            <a:ext cx="1999265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yper</a:t>
            </a:r>
            <a: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securiy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323528" y="260648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431540" y="29011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D85B"/>
                </a:solidFill>
                <a:latin typeface="Bell MT" panose="02020503060305020303" pitchFamily="18" charset="0"/>
              </a:rPr>
              <a:t>S</a:t>
            </a:r>
            <a:endParaRPr lang="en-US" sz="2800" b="1" dirty="0">
              <a:solidFill>
                <a:srgbClr val="FFD85B"/>
              </a:solidFill>
              <a:latin typeface="Bell MT" panose="02020503060305020303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1181" y="1124744"/>
            <a:ext cx="2841355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Types of 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syper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crime: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1628800"/>
            <a:ext cx="882047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Hacking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The protection system for digital devices such as computers and smart phones may be without a goal or a view to controlling some illegal purposes.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Phishing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Spam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Email.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Spyware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Adware.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Malware( Virus, Trojan etc.).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SPAM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Ransomware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546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Cybersecurity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: is the protection of systems, networks, applications and programs from cyber attacks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857460" y="3263727"/>
            <a:ext cx="3818996" cy="30963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5004048" y="3140968"/>
            <a:ext cx="3802961" cy="31538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287888" y="3496816"/>
            <a:ext cx="3644280" cy="3248744"/>
            <a:chOff x="5287888" y="3496816"/>
            <a:chExt cx="3644280" cy="3248744"/>
          </a:xfrm>
        </p:grpSpPr>
        <p:sp>
          <p:nvSpPr>
            <p:cNvPr id="6" name="سداسي 5"/>
            <p:cNvSpPr/>
            <p:nvPr/>
          </p:nvSpPr>
          <p:spPr>
            <a:xfrm>
              <a:off x="5364088" y="3573016"/>
              <a:ext cx="3491880" cy="3096344"/>
            </a:xfrm>
            <a:prstGeom prst="hexagon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سداسي 6"/>
            <p:cNvSpPr/>
            <p:nvPr/>
          </p:nvSpPr>
          <p:spPr>
            <a:xfrm>
              <a:off x="5287888" y="3496816"/>
              <a:ext cx="3644280" cy="324874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395536" y="260648"/>
            <a:ext cx="6408712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Cybersecurity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: is the protection of systems, networks, applications and programs from cyber attacks.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Cyber ​​security goals: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1)integrity.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2)confidentiality.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3)Availability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steps of learning cyber security: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-Operating systems: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like: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windows,linux,Android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 networking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programming:</a:t>
            </a: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1)C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++.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2) JAVA.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3) Python. 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4)SQL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5)PHP.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6)JavaScript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67544" y="332656"/>
            <a:ext cx="576064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991082" y="471627"/>
            <a:ext cx="3599062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nternet</a:t>
            </a:r>
            <a: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of things (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IOT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):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52068" y="36775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D85B"/>
                </a:solidFill>
              </a:rPr>
              <a:t>I</a:t>
            </a:r>
            <a:endParaRPr lang="en-US" sz="3200" b="1" dirty="0">
              <a:solidFill>
                <a:srgbClr val="FFD85B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1268760"/>
            <a:ext cx="86947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The Internet of things may be a system of interrelated computing devices, mechanical and digital machines given unique identifiers and therefore the ability to transfer data over a network without requiring human-to-human or human-to-computer interaction.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036" y="295152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IOT 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componed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1)Sensors &amp; Actuators.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2)Connectivity.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3)People &amp; Processes.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67944" y="2780928"/>
            <a:ext cx="4608512" cy="35791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 17"/>
          <p:cNvSpPr/>
          <p:nvPr/>
        </p:nvSpPr>
        <p:spPr>
          <a:xfrm>
            <a:off x="4955588" y="821833"/>
            <a:ext cx="4188412" cy="5961128"/>
          </a:xfrm>
          <a:custGeom>
            <a:avLst/>
            <a:gdLst>
              <a:gd name="connsiteX0" fmla="*/ 486054 w 4188412"/>
              <a:gd name="connsiteY0" fmla="*/ 4016912 h 5961128"/>
              <a:gd name="connsiteX1" fmla="*/ 1746194 w 4188412"/>
              <a:gd name="connsiteY1" fmla="*/ 4016912 h 5961128"/>
              <a:gd name="connsiteX2" fmla="*/ 2232248 w 4188412"/>
              <a:gd name="connsiteY2" fmla="*/ 4989020 h 5961128"/>
              <a:gd name="connsiteX3" fmla="*/ 1746194 w 4188412"/>
              <a:gd name="connsiteY3" fmla="*/ 5961128 h 5961128"/>
              <a:gd name="connsiteX4" fmla="*/ 486054 w 4188412"/>
              <a:gd name="connsiteY4" fmla="*/ 5961128 h 5961128"/>
              <a:gd name="connsiteX5" fmla="*/ 0 w 4188412"/>
              <a:gd name="connsiteY5" fmla="*/ 4989020 h 5961128"/>
              <a:gd name="connsiteX6" fmla="*/ 2442218 w 4188412"/>
              <a:gd name="connsiteY6" fmla="*/ 3027754 h 5961128"/>
              <a:gd name="connsiteX7" fmla="*/ 3702358 w 4188412"/>
              <a:gd name="connsiteY7" fmla="*/ 3027754 h 5961128"/>
              <a:gd name="connsiteX8" fmla="*/ 4188412 w 4188412"/>
              <a:gd name="connsiteY8" fmla="*/ 3999862 h 5961128"/>
              <a:gd name="connsiteX9" fmla="*/ 3702358 w 4188412"/>
              <a:gd name="connsiteY9" fmla="*/ 4971970 h 5961128"/>
              <a:gd name="connsiteX10" fmla="*/ 2442218 w 4188412"/>
              <a:gd name="connsiteY10" fmla="*/ 4971970 h 5961128"/>
              <a:gd name="connsiteX11" fmla="*/ 1956164 w 4188412"/>
              <a:gd name="connsiteY11" fmla="*/ 3999862 h 5961128"/>
              <a:gd name="connsiteX12" fmla="*/ 606522 w 4188412"/>
              <a:gd name="connsiteY12" fmla="*/ 2004762 h 5961128"/>
              <a:gd name="connsiteX13" fmla="*/ 1866662 w 4188412"/>
              <a:gd name="connsiteY13" fmla="*/ 2004762 h 5961128"/>
              <a:gd name="connsiteX14" fmla="*/ 2352716 w 4188412"/>
              <a:gd name="connsiteY14" fmla="*/ 2976870 h 5961128"/>
              <a:gd name="connsiteX15" fmla="*/ 1866662 w 4188412"/>
              <a:gd name="connsiteY15" fmla="*/ 3948978 h 5961128"/>
              <a:gd name="connsiteX16" fmla="*/ 606522 w 4188412"/>
              <a:gd name="connsiteY16" fmla="*/ 3948978 h 5961128"/>
              <a:gd name="connsiteX17" fmla="*/ 120468 w 4188412"/>
              <a:gd name="connsiteY17" fmla="*/ 2976870 h 5961128"/>
              <a:gd name="connsiteX18" fmla="*/ 2395349 w 4188412"/>
              <a:gd name="connsiteY18" fmla="*/ 921224 h 5961128"/>
              <a:gd name="connsiteX19" fmla="*/ 3655489 w 4188412"/>
              <a:gd name="connsiteY19" fmla="*/ 921224 h 5961128"/>
              <a:gd name="connsiteX20" fmla="*/ 4141543 w 4188412"/>
              <a:gd name="connsiteY20" fmla="*/ 1893332 h 5961128"/>
              <a:gd name="connsiteX21" fmla="*/ 3655489 w 4188412"/>
              <a:gd name="connsiteY21" fmla="*/ 2865440 h 5961128"/>
              <a:gd name="connsiteX22" fmla="*/ 2395349 w 4188412"/>
              <a:gd name="connsiteY22" fmla="*/ 2865440 h 5961128"/>
              <a:gd name="connsiteX23" fmla="*/ 1909295 w 4188412"/>
              <a:gd name="connsiteY23" fmla="*/ 1893332 h 5961128"/>
              <a:gd name="connsiteX24" fmla="*/ 556129 w 4188412"/>
              <a:gd name="connsiteY24" fmla="*/ 0 h 5961128"/>
              <a:gd name="connsiteX25" fmla="*/ 1816269 w 4188412"/>
              <a:gd name="connsiteY25" fmla="*/ 0 h 5961128"/>
              <a:gd name="connsiteX26" fmla="*/ 2302323 w 4188412"/>
              <a:gd name="connsiteY26" fmla="*/ 972108 h 5961128"/>
              <a:gd name="connsiteX27" fmla="*/ 1816269 w 4188412"/>
              <a:gd name="connsiteY27" fmla="*/ 1944216 h 5961128"/>
              <a:gd name="connsiteX28" fmla="*/ 556129 w 4188412"/>
              <a:gd name="connsiteY28" fmla="*/ 1944216 h 5961128"/>
              <a:gd name="connsiteX29" fmla="*/ 70075 w 4188412"/>
              <a:gd name="connsiteY29" fmla="*/ 972108 h 596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88412" h="5961128">
                <a:moveTo>
                  <a:pt x="486054" y="4016912"/>
                </a:moveTo>
                <a:lnTo>
                  <a:pt x="1746194" y="4016912"/>
                </a:lnTo>
                <a:lnTo>
                  <a:pt x="2232248" y="4989020"/>
                </a:lnTo>
                <a:lnTo>
                  <a:pt x="1746194" y="5961128"/>
                </a:lnTo>
                <a:lnTo>
                  <a:pt x="486054" y="5961128"/>
                </a:lnTo>
                <a:lnTo>
                  <a:pt x="0" y="4989020"/>
                </a:lnTo>
                <a:close/>
                <a:moveTo>
                  <a:pt x="2442218" y="3027754"/>
                </a:moveTo>
                <a:lnTo>
                  <a:pt x="3702358" y="3027754"/>
                </a:lnTo>
                <a:lnTo>
                  <a:pt x="4188412" y="3999862"/>
                </a:lnTo>
                <a:lnTo>
                  <a:pt x="3702358" y="4971970"/>
                </a:lnTo>
                <a:lnTo>
                  <a:pt x="2442218" y="4971970"/>
                </a:lnTo>
                <a:lnTo>
                  <a:pt x="1956164" y="3999862"/>
                </a:lnTo>
                <a:close/>
                <a:moveTo>
                  <a:pt x="606522" y="2004762"/>
                </a:moveTo>
                <a:lnTo>
                  <a:pt x="1866662" y="2004762"/>
                </a:lnTo>
                <a:lnTo>
                  <a:pt x="2352716" y="2976870"/>
                </a:lnTo>
                <a:lnTo>
                  <a:pt x="1866662" y="3948978"/>
                </a:lnTo>
                <a:lnTo>
                  <a:pt x="606522" y="3948978"/>
                </a:lnTo>
                <a:lnTo>
                  <a:pt x="120468" y="2976870"/>
                </a:lnTo>
                <a:close/>
                <a:moveTo>
                  <a:pt x="2395349" y="921224"/>
                </a:moveTo>
                <a:lnTo>
                  <a:pt x="3655489" y="921224"/>
                </a:lnTo>
                <a:lnTo>
                  <a:pt x="4141543" y="1893332"/>
                </a:lnTo>
                <a:lnTo>
                  <a:pt x="3655489" y="2865440"/>
                </a:lnTo>
                <a:lnTo>
                  <a:pt x="2395349" y="2865440"/>
                </a:lnTo>
                <a:lnTo>
                  <a:pt x="1909295" y="1893332"/>
                </a:lnTo>
                <a:close/>
                <a:moveTo>
                  <a:pt x="556129" y="0"/>
                </a:moveTo>
                <a:lnTo>
                  <a:pt x="1816269" y="0"/>
                </a:lnTo>
                <a:lnTo>
                  <a:pt x="2302323" y="972108"/>
                </a:lnTo>
                <a:lnTo>
                  <a:pt x="1816269" y="1944216"/>
                </a:lnTo>
                <a:lnTo>
                  <a:pt x="556129" y="1944216"/>
                </a:lnTo>
                <a:lnTo>
                  <a:pt x="70075" y="97210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شكل بيضاوي 28"/>
          <p:cNvSpPr/>
          <p:nvPr/>
        </p:nvSpPr>
        <p:spPr>
          <a:xfrm>
            <a:off x="539552" y="476672"/>
            <a:ext cx="720080" cy="720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475928" y="429981"/>
            <a:ext cx="783704" cy="7837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55576" y="382902"/>
            <a:ext cx="235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D85B"/>
                </a:solidFill>
              </a:rPr>
              <a:t>P</a:t>
            </a:r>
            <a:endParaRPr lang="en-US" sz="6000" b="1" dirty="0">
              <a:solidFill>
                <a:srgbClr val="FFD85B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184055" y="71969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Arial Black" panose="020B0A04020102020204" pitchFamily="34" charset="0"/>
              </a:rPr>
              <a:t>rogramming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184055" y="115088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79512" y="1550781"/>
            <a:ext cx="4612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Bahnschrift Light SemiCondensed" panose="020B0502040204020203" pitchFamily="34" charset="0"/>
              </a:rPr>
              <a:t>is how you get computers </a:t>
            </a:r>
            <a:r>
              <a:rPr lang="en-US" sz="3600" dirty="0" smtClean="0">
                <a:latin typeface="Bahnschrift Light SemiCondensed" panose="020B0502040204020203" pitchFamily="34" charset="0"/>
              </a:rPr>
              <a:t>to solve </a:t>
            </a:r>
            <a:r>
              <a:rPr lang="en-US" sz="3600" dirty="0">
                <a:latin typeface="Bahnschrift Light SemiCondensed" panose="020B0502040204020203" pitchFamily="34" charset="0"/>
              </a:rPr>
              <a:t>problems. or Programming means writing instructions for a computer to perform desired actions.</a:t>
            </a:r>
          </a:p>
          <a:p>
            <a:r>
              <a:rPr lang="en-US" dirty="0">
                <a:latin typeface="Bahnschrift Light SemiCondensed" panose="020B0502040204020203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548680"/>
            <a:ext cx="4572000" cy="5436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Sensors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-Gas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-Sound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-Vision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Actuators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ROBOGEEH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-Motion.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-Light.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-Sound.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-Force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People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&amp; Processes: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 Customer Service.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 Control &amp; Automation.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- Analytics &amp; Tracking.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3"/>
          <a:stretch/>
        </p:blipFill>
        <p:spPr>
          <a:xfrm>
            <a:off x="0" y="0"/>
            <a:ext cx="243286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4021179" y="548680"/>
            <a:ext cx="982869" cy="5148000"/>
            <a:chOff x="4021179" y="548680"/>
            <a:chExt cx="982869" cy="5148000"/>
          </a:xfrm>
        </p:grpSpPr>
        <p:cxnSp>
          <p:nvCxnSpPr>
            <p:cNvPr id="3" name="رابط مستقيم 2"/>
            <p:cNvCxnSpPr/>
            <p:nvPr/>
          </p:nvCxnSpPr>
          <p:spPr>
            <a:xfrm>
              <a:off x="4021179" y="985664"/>
              <a:ext cx="4788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رابط مستقيم 3"/>
            <p:cNvCxnSpPr/>
            <p:nvPr/>
          </p:nvCxnSpPr>
          <p:spPr>
            <a:xfrm>
              <a:off x="4499992" y="548680"/>
              <a:ext cx="0" cy="514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رابط كسهم مستقيم 4"/>
            <p:cNvCxnSpPr/>
            <p:nvPr/>
          </p:nvCxnSpPr>
          <p:spPr>
            <a:xfrm>
              <a:off x="4499992" y="5486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رابط كسهم مستقيم 5"/>
            <p:cNvCxnSpPr/>
            <p:nvPr/>
          </p:nvCxnSpPr>
          <p:spPr>
            <a:xfrm>
              <a:off x="4499992" y="117033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رابط كسهم مستقيم 6"/>
            <p:cNvCxnSpPr/>
            <p:nvPr/>
          </p:nvCxnSpPr>
          <p:spPr>
            <a:xfrm>
              <a:off x="4499992" y="1700808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رابط كسهم مستقيم 7"/>
            <p:cNvCxnSpPr/>
            <p:nvPr/>
          </p:nvCxnSpPr>
          <p:spPr>
            <a:xfrm>
              <a:off x="4485140" y="443711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/>
            <p:cNvCxnSpPr/>
            <p:nvPr/>
          </p:nvCxnSpPr>
          <p:spPr>
            <a:xfrm>
              <a:off x="4485140" y="515719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/>
            <p:cNvCxnSpPr/>
            <p:nvPr/>
          </p:nvCxnSpPr>
          <p:spPr>
            <a:xfrm>
              <a:off x="4499992" y="56966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/>
            <p:nvPr/>
          </p:nvCxnSpPr>
          <p:spPr>
            <a:xfrm>
              <a:off x="4485140" y="23488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/>
            <p:cNvCxnSpPr/>
            <p:nvPr/>
          </p:nvCxnSpPr>
          <p:spPr>
            <a:xfrm>
              <a:off x="4499992" y="371703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رابط كسهم مستقيم 12"/>
            <p:cNvCxnSpPr/>
            <p:nvPr/>
          </p:nvCxnSpPr>
          <p:spPr>
            <a:xfrm>
              <a:off x="4499992" y="299695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مستطيل مستدير الزوايا 14"/>
          <p:cNvSpPr/>
          <p:nvPr/>
        </p:nvSpPr>
        <p:spPr>
          <a:xfrm>
            <a:off x="179512" y="675584"/>
            <a:ext cx="3841667" cy="4947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550080" y="650093"/>
            <a:ext cx="3100529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D85B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IOT applications:</a:t>
            </a:r>
            <a:endParaRPr lang="en-US" sz="2800" dirty="0">
              <a:solidFill>
                <a:srgbClr val="FFD85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148064" y="368849"/>
            <a:ext cx="4572000" cy="5507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car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Wearables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health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appliances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farming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buildings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TV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ar-SA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Smart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home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969" y1="46250" x2="67969" y2="46250"/>
                        <a14:foregroundMark x1="54141" y1="42500" x2="54141" y2="42500"/>
                        <a14:foregroundMark x1="69531" y1="58984" x2="69531" y2="58984"/>
                        <a14:foregroundMark x1="57109" y1="58594" x2="57109" y2="58594"/>
                        <a14:foregroundMark x1="57109" y1="46641" x2="57109" y2="46641"/>
                        <a14:foregroundMark x1="57109" y1="42109" x2="57109" y2="42109"/>
                        <a14:foregroundMark x1="41719" y1="27500" x2="41719" y2="27500"/>
                        <a14:foregroundMark x1="41016" y1="71406" x2="41016" y2="71406"/>
                        <a14:foregroundMark x1="63906" y1="88594" x2="63906" y2="88594"/>
                        <a14:foregroundMark x1="43281" y1="45156" x2="43281" y2="45156"/>
                        <a14:foregroundMark x1="59375" y1="45859" x2="59375" y2="45859"/>
                        <a14:foregroundMark x1="58594" y1="44766" x2="58594" y2="44766"/>
                        <a14:foregroundMark x1="54844" y1="44766" x2="54844" y2="44766"/>
                        <a14:foregroundMark x1="59375" y1="43281" x2="59375" y2="43281"/>
                        <a14:foregroundMark x1="43281" y1="59766" x2="43281" y2="59766"/>
                        <a14:foregroundMark x1="45156" y1="57109" x2="45156" y2="57109"/>
                        <a14:foregroundMark x1="39531" y1="57109" x2="39531" y2="57109"/>
                        <a14:foregroundMark x1="42109" y1="55234" x2="42109" y2="55234"/>
                        <a14:foregroundMark x1="59375" y1="58594" x2="59375" y2="58594"/>
                        <a14:foregroundMark x1="57109" y1="61250" x2="57109" y2="61250"/>
                        <a14:foregroundMark x1="42891" y1="71406" x2="42891" y2="71406"/>
                        <a14:foregroundMark x1="45156" y1="70625" x2="45156" y2="70625"/>
                        <a14:foregroundMark x1="56016" y1="70625" x2="56016" y2="70625"/>
                        <a14:foregroundMark x1="58984" y1="72109" x2="58984" y2="72109"/>
                        <a14:foregroundMark x1="58984" y1="72109" x2="56016" y2="73984"/>
                        <a14:foregroundMark x1="55234" y1="75469" x2="57891" y2="69531"/>
                        <a14:foregroundMark x1="56406" y1="87109" x2="56406" y2="87109"/>
                        <a14:foregroundMark x1="43594" y1="86719" x2="43594" y2="86719"/>
                        <a14:foregroundMark x1="43594" y1="86719" x2="40625" y2="83750"/>
                        <a14:foregroundMark x1="57500" y1="71016" x2="58281" y2="74766"/>
                        <a14:foregroundMark x1="41719" y1="43281" x2="41719" y2="43281"/>
                        <a14:foregroundMark x1="45859" y1="43281" x2="45859" y2="43281"/>
                        <a14:foregroundMark x1="44375" y1="56719" x2="44375" y2="56719"/>
                        <a14:foregroundMark x1="41406" y1="60859" x2="41406" y2="6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0" y="-24016"/>
            <a:ext cx="7072560" cy="70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38179" l="62460" r="89936">
                        <a14:backgroundMark x1="42652" y1="72204" x2="42652" y2="72204"/>
                        <a14:backgroundMark x1="49521" y1="75559" x2="49521" y2="75559"/>
                        <a14:backgroundMark x1="49521" y1="75559" x2="48722" y2="85463"/>
                        <a14:backgroundMark x1="48722" y1="85463" x2="59265" y2="72204"/>
                        <a14:backgroundMark x1="59265" y1="72204" x2="46965" y2="68690"/>
                        <a14:backgroundMark x1="46965" y1="68690" x2="42332" y2="76837"/>
                        <a14:backgroundMark x1="42332" y1="77157" x2="43930" y2="82907"/>
                        <a14:backgroundMark x1="47444" y1="88818" x2="47923" y2="88818"/>
                        <a14:backgroundMark x1="43291" y1="81629" x2="53355" y2="88658"/>
                        <a14:backgroundMark x1="53355" y1="88658" x2="59904" y2="73802"/>
                        <a14:backgroundMark x1="55112" y1="80192" x2="40096" y2="8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559" y="188640"/>
            <a:ext cx="4340881" cy="434088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5536"/>
            <a:ext cx="2952328" cy="1222234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844824"/>
            <a:ext cx="2952329" cy="119712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27" y="3336590"/>
            <a:ext cx="2961889" cy="1192931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1475656" y="620688"/>
            <a:ext cx="1877184" cy="4608512"/>
            <a:chOff x="1475656" y="620688"/>
            <a:chExt cx="1877184" cy="4608512"/>
          </a:xfrm>
        </p:grpSpPr>
        <p:cxnSp>
          <p:nvCxnSpPr>
            <p:cNvPr id="6" name="رابط مستقيم 5"/>
            <p:cNvCxnSpPr/>
            <p:nvPr/>
          </p:nvCxnSpPr>
          <p:spPr>
            <a:xfrm>
              <a:off x="1475656" y="1052736"/>
              <a:ext cx="10801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flipH="1">
              <a:off x="2545512" y="1052736"/>
              <a:ext cx="10264" cy="41764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flipV="1">
              <a:off x="2555776" y="620688"/>
              <a:ext cx="0" cy="4320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>
              <a:off x="2555776" y="620688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/>
            <p:nvPr/>
          </p:nvCxnSpPr>
          <p:spPr>
            <a:xfrm>
              <a:off x="2545512" y="2204864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2560752" y="3645024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>
              <a:off x="2555776" y="5229200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920767"/>
            <a:ext cx="2966865" cy="11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-1107504"/>
            <a:ext cx="4536504" cy="4536504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5250"/>
          <a:stretch/>
        </p:blipFill>
        <p:spPr>
          <a:xfrm>
            <a:off x="3047824" y="219835"/>
            <a:ext cx="3049308" cy="188182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3800" b="60500"/>
          <a:stretch/>
        </p:blipFill>
        <p:spPr>
          <a:xfrm>
            <a:off x="3034860" y="2348880"/>
            <a:ext cx="3049309" cy="1881826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1547664" y="692696"/>
            <a:ext cx="1368152" cy="5040560"/>
            <a:chOff x="1547664" y="692696"/>
            <a:chExt cx="1368152" cy="5040560"/>
          </a:xfrm>
        </p:grpSpPr>
        <p:cxnSp>
          <p:nvCxnSpPr>
            <p:cNvPr id="7" name="رابط مستقيم 6"/>
            <p:cNvCxnSpPr/>
            <p:nvPr/>
          </p:nvCxnSpPr>
          <p:spPr>
            <a:xfrm>
              <a:off x="1547664" y="1160748"/>
              <a:ext cx="720080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>
              <a:off x="2267744" y="1160748"/>
              <a:ext cx="0" cy="457250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>
              <a:off x="2267744" y="692696"/>
              <a:ext cx="0" cy="46805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>
              <a:off x="2267744" y="69269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/>
            <p:nvPr/>
          </p:nvCxnSpPr>
          <p:spPr>
            <a:xfrm>
              <a:off x="2267744" y="3266632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2267744" y="573325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8400"/>
          <a:stretch/>
        </p:blipFill>
        <p:spPr>
          <a:xfrm>
            <a:off x="3037773" y="4437112"/>
            <a:ext cx="3046396" cy="18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6632"/>
            <a:ext cx="4536504" cy="4536504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1547664" y="1124744"/>
            <a:ext cx="72008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13" y="458415"/>
            <a:ext cx="2504588" cy="159256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96" y="2555775"/>
            <a:ext cx="2504589" cy="159256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28" y="4653135"/>
            <a:ext cx="2512973" cy="1872208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2263551" y="836712"/>
            <a:ext cx="652265" cy="4896544"/>
            <a:chOff x="2263551" y="836712"/>
            <a:chExt cx="652265" cy="4896544"/>
          </a:xfrm>
        </p:grpSpPr>
        <p:cxnSp>
          <p:nvCxnSpPr>
            <p:cNvPr id="5" name="رابط مستقيم 4"/>
            <p:cNvCxnSpPr/>
            <p:nvPr/>
          </p:nvCxnSpPr>
          <p:spPr>
            <a:xfrm flipH="1">
              <a:off x="2263552" y="1124744"/>
              <a:ext cx="4192" cy="460851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>
              <a:off x="2263553" y="836712"/>
              <a:ext cx="0" cy="27959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/>
            <p:cNvCxnSpPr/>
            <p:nvPr/>
          </p:nvCxnSpPr>
          <p:spPr>
            <a:xfrm>
              <a:off x="2263553" y="836712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>
              <a:off x="2263552" y="5733256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/>
            <p:nvPr/>
          </p:nvCxnSpPr>
          <p:spPr>
            <a:xfrm>
              <a:off x="2263551" y="3350567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7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408" y2="50000"/>
                        <a14:foregroundMark x1="50408" y1="50000" x2="55842" y2="36005"/>
                        <a14:foregroundMark x1="55978" y1="36005" x2="39130" y2="41304"/>
                        <a14:foregroundMark x1="38859" y1="41984" x2="35326" y2="46875"/>
                        <a14:foregroundMark x1="35054" y1="46603" x2="55163" y2="46603"/>
                        <a14:foregroundMark x1="54891" y1="47147" x2="54891" y2="51087"/>
                        <a14:foregroundMark x1="54891" y1="51087" x2="54484" y2="59783"/>
                        <a14:foregroundMark x1="44022" y1="54212" x2="44022" y2="54212"/>
                        <a14:foregroundMark x1="43071" y1="54212" x2="44158" y2="49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944216" cy="194421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7"/>
          <a:stretch/>
        </p:blipFill>
        <p:spPr>
          <a:xfrm>
            <a:off x="3216032" y="570407"/>
            <a:ext cx="3140968" cy="91077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0" b="10211"/>
          <a:stretch/>
        </p:blipFill>
        <p:spPr>
          <a:xfrm>
            <a:off x="3203848" y="2119386"/>
            <a:ext cx="3140968" cy="110346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2" r="30612" b="13601"/>
          <a:stretch/>
        </p:blipFill>
        <p:spPr>
          <a:xfrm>
            <a:off x="2873976" y="3861048"/>
            <a:ext cx="3483024" cy="910779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 b="15242"/>
          <a:stretch/>
        </p:blipFill>
        <p:spPr>
          <a:xfrm>
            <a:off x="3204240" y="5410027"/>
            <a:ext cx="3140576" cy="910779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1547664" y="908720"/>
            <a:ext cx="1372343" cy="5040560"/>
            <a:chOff x="1547664" y="908720"/>
            <a:chExt cx="1372343" cy="5040560"/>
          </a:xfrm>
        </p:grpSpPr>
        <p:cxnSp>
          <p:nvCxnSpPr>
            <p:cNvPr id="3" name="رابط مستقيم 2"/>
            <p:cNvCxnSpPr/>
            <p:nvPr/>
          </p:nvCxnSpPr>
          <p:spPr>
            <a:xfrm>
              <a:off x="1547664" y="1124744"/>
              <a:ext cx="72008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رابط مستقيم 3"/>
            <p:cNvCxnSpPr/>
            <p:nvPr/>
          </p:nvCxnSpPr>
          <p:spPr>
            <a:xfrm flipH="1">
              <a:off x="2191544" y="908720"/>
              <a:ext cx="76200" cy="504056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/>
            <p:cNvCxnSpPr/>
            <p:nvPr/>
          </p:nvCxnSpPr>
          <p:spPr>
            <a:xfrm>
              <a:off x="2267744" y="908720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رابط كسهم مستقيم 15"/>
            <p:cNvCxnSpPr/>
            <p:nvPr/>
          </p:nvCxnSpPr>
          <p:spPr>
            <a:xfrm>
              <a:off x="2262888" y="2760210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>
              <a:off x="2221713" y="4345429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رابط كسهم مستقيم 17"/>
            <p:cNvCxnSpPr/>
            <p:nvPr/>
          </p:nvCxnSpPr>
          <p:spPr>
            <a:xfrm>
              <a:off x="2191544" y="5949280"/>
              <a:ext cx="65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5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539552" y="476672"/>
            <a:ext cx="627936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747988" y="46413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D85B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B</a:t>
            </a:r>
            <a:endParaRPr lang="en-US" sz="4000" b="1" dirty="0">
              <a:solidFill>
                <a:srgbClr val="FFD85B"/>
              </a:solidFill>
              <a:latin typeface="Bell MT" panose="02020503060305020303" pitchFamily="18" charset="0"/>
              <a:cs typeface="Aldhabi" panose="01000000000000000000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627784" y="4766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1167488" y="525691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/>
              <a:t>y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333364" y="1547767"/>
            <a:ext cx="1212754" cy="4492242"/>
            <a:chOff x="333364" y="1547767"/>
            <a:chExt cx="1212754" cy="4492242"/>
          </a:xfrm>
        </p:grpSpPr>
        <p:sp>
          <p:nvSpPr>
            <p:cNvPr id="11" name="شكل بيضاوي 10"/>
            <p:cNvSpPr/>
            <p:nvPr/>
          </p:nvSpPr>
          <p:spPr>
            <a:xfrm>
              <a:off x="333364" y="5083027"/>
              <a:ext cx="1212754" cy="9569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333364" y="3904416"/>
              <a:ext cx="1212754" cy="9569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333364" y="1547767"/>
              <a:ext cx="1212754" cy="9569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333364" y="2664250"/>
              <a:ext cx="1212754" cy="9569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3364" y="4108661"/>
            <a:ext cx="5511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FFD85B"/>
                </a:solidFill>
              </a:rPr>
              <a:t>Wedad</a:t>
            </a:r>
            <a:r>
              <a:rPr lang="en-US" sz="2800" b="1" dirty="0" smtClean="0">
                <a:solidFill>
                  <a:srgbClr val="FFD85B"/>
                </a:solidFill>
              </a:rPr>
              <a:t>  </a:t>
            </a:r>
            <a:r>
              <a:rPr lang="en-US" sz="2800" b="1" dirty="0" smtClean="0"/>
              <a:t>Ahmed </a:t>
            </a:r>
            <a:r>
              <a:rPr lang="en-US" sz="2800" b="1" dirty="0" err="1" smtClean="0"/>
              <a:t>Al_Yuamini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67544" y="1793585"/>
            <a:ext cx="5564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D85B"/>
                </a:solidFill>
              </a:rPr>
              <a:t>Noor</a:t>
            </a:r>
            <a:r>
              <a:rPr lang="en-US" sz="2800" b="1" dirty="0"/>
              <a:t> </a:t>
            </a:r>
            <a:r>
              <a:rPr lang="en-US" sz="2800" b="1" dirty="0" smtClean="0"/>
              <a:t>   Mohammed </a:t>
            </a:r>
            <a:r>
              <a:rPr lang="en-US" sz="2800" b="1" dirty="0" err="1" smtClean="0"/>
              <a:t>Bawazir</a:t>
            </a:r>
            <a:endParaRPr lang="ar-SA" sz="2800" b="1" dirty="0"/>
          </a:p>
          <a:p>
            <a:endParaRPr lang="en-US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61750" y="5278381"/>
            <a:ext cx="5564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err="1" smtClean="0">
                <a:solidFill>
                  <a:srgbClr val="FFD85B"/>
                </a:solidFill>
              </a:rPr>
              <a:t>Afaf</a:t>
            </a:r>
            <a:r>
              <a:rPr lang="en-US" sz="2800" b="1" dirty="0" smtClean="0">
                <a:solidFill>
                  <a:srgbClr val="FFD85B"/>
                </a:solidFill>
              </a:rPr>
              <a:t>   </a:t>
            </a:r>
            <a:r>
              <a:rPr lang="en-US" sz="2800" b="1" dirty="0" smtClean="0"/>
              <a:t> </a:t>
            </a:r>
            <a:r>
              <a:rPr lang="en-US" sz="2800" b="1" dirty="0" err="1"/>
              <a:t>Helmi</a:t>
            </a:r>
            <a:r>
              <a:rPr lang="en-US" sz="2800" b="1" dirty="0"/>
              <a:t> </a:t>
            </a:r>
            <a:r>
              <a:rPr lang="en-US" sz="2800" b="1" dirty="0" smtClean="0"/>
              <a:t>Al-</a:t>
            </a:r>
            <a:r>
              <a:rPr lang="en-US" sz="2800" b="1" dirty="0" err="1" smtClean="0"/>
              <a:t>rbaky</a:t>
            </a:r>
            <a:endParaRPr lang="ar-SA" sz="2800" b="1" dirty="0"/>
          </a:p>
          <a:p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0727" y="2891459"/>
            <a:ext cx="5564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D85B"/>
                </a:solidFill>
              </a:rPr>
              <a:t>Noor</a:t>
            </a:r>
            <a:r>
              <a:rPr lang="en-US" sz="2800" b="1" dirty="0"/>
              <a:t> </a:t>
            </a:r>
            <a:r>
              <a:rPr lang="en-US" sz="2800" b="1" dirty="0" smtClean="0"/>
              <a:t>  Mohammed </a:t>
            </a:r>
            <a:r>
              <a:rPr lang="en-US" sz="2800" b="1" dirty="0" err="1"/>
              <a:t>Bamakhrama</a:t>
            </a:r>
            <a:endParaRPr lang="ar-SA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 18"/>
          <p:cNvSpPr/>
          <p:nvPr/>
        </p:nvSpPr>
        <p:spPr>
          <a:xfrm>
            <a:off x="-14630" y="0"/>
            <a:ext cx="4458847" cy="6858000"/>
          </a:xfrm>
          <a:custGeom>
            <a:avLst/>
            <a:gdLst>
              <a:gd name="connsiteX0" fmla="*/ 0 w 4458847"/>
              <a:gd name="connsiteY0" fmla="*/ 0 h 6858000"/>
              <a:gd name="connsiteX1" fmla="*/ 30863 w 4458847"/>
              <a:gd name="connsiteY1" fmla="*/ 0 h 6858000"/>
              <a:gd name="connsiteX2" fmla="*/ 107504 w 4458847"/>
              <a:gd name="connsiteY2" fmla="*/ 0 h 6858000"/>
              <a:gd name="connsiteX3" fmla="*/ 210375 w 4458847"/>
              <a:gd name="connsiteY3" fmla="*/ 0 h 6858000"/>
              <a:gd name="connsiteX4" fmla="*/ 210375 w 4458847"/>
              <a:gd name="connsiteY4" fmla="*/ 10817 h 6858000"/>
              <a:gd name="connsiteX5" fmla="*/ 4248706 w 4458847"/>
              <a:gd name="connsiteY5" fmla="*/ 10817 h 6858000"/>
              <a:gd name="connsiteX6" fmla="*/ 4422396 w 4458847"/>
              <a:gd name="connsiteY6" fmla="*/ 157879 h 6858000"/>
              <a:gd name="connsiteX7" fmla="*/ 4422396 w 4458847"/>
              <a:gd name="connsiteY7" fmla="*/ 746107 h 6858000"/>
              <a:gd name="connsiteX8" fmla="*/ 4248706 w 4458847"/>
              <a:gd name="connsiteY8" fmla="*/ 893169 h 6858000"/>
              <a:gd name="connsiteX9" fmla="*/ 3476544 w 4458847"/>
              <a:gd name="connsiteY9" fmla="*/ 893169 h 6858000"/>
              <a:gd name="connsiteX10" fmla="*/ 3524146 w 4458847"/>
              <a:gd name="connsiteY10" fmla="*/ 920343 h 6858000"/>
              <a:gd name="connsiteX11" fmla="*/ 3573482 w 4458847"/>
              <a:gd name="connsiteY11" fmla="*/ 1021192 h 6858000"/>
              <a:gd name="connsiteX12" fmla="*/ 3573482 w 4458847"/>
              <a:gd name="connsiteY12" fmla="*/ 1591660 h 6858000"/>
              <a:gd name="connsiteX13" fmla="*/ 3524146 w 4458847"/>
              <a:gd name="connsiteY13" fmla="*/ 1692509 h 6858000"/>
              <a:gd name="connsiteX14" fmla="*/ 3517428 w 4458847"/>
              <a:gd name="connsiteY14" fmla="*/ 1696344 h 6858000"/>
              <a:gd name="connsiteX15" fmla="*/ 4260156 w 4458847"/>
              <a:gd name="connsiteY15" fmla="*/ 1696344 h 6858000"/>
              <a:gd name="connsiteX16" fmla="*/ 4433845 w 4458847"/>
              <a:gd name="connsiteY16" fmla="*/ 1843406 h 6858000"/>
              <a:gd name="connsiteX17" fmla="*/ 4433845 w 4458847"/>
              <a:gd name="connsiteY17" fmla="*/ 2431634 h 6858000"/>
              <a:gd name="connsiteX18" fmla="*/ 4260156 w 4458847"/>
              <a:gd name="connsiteY18" fmla="*/ 2578696 h 6858000"/>
              <a:gd name="connsiteX19" fmla="*/ 3409951 w 4458847"/>
              <a:gd name="connsiteY19" fmla="*/ 2578696 h 6858000"/>
              <a:gd name="connsiteX20" fmla="*/ 3578397 w 4458847"/>
              <a:gd name="connsiteY20" fmla="*/ 2721318 h 6858000"/>
              <a:gd name="connsiteX21" fmla="*/ 3578397 w 4458847"/>
              <a:gd name="connsiteY21" fmla="*/ 3291786 h 6858000"/>
              <a:gd name="connsiteX22" fmla="*/ 3409951 w 4458847"/>
              <a:gd name="connsiteY22" fmla="*/ 3434408 h 6858000"/>
              <a:gd name="connsiteX23" fmla="*/ 4273708 w 4458847"/>
              <a:gd name="connsiteY23" fmla="*/ 3434408 h 6858000"/>
              <a:gd name="connsiteX24" fmla="*/ 4447398 w 4458847"/>
              <a:gd name="connsiteY24" fmla="*/ 3581470 h 6858000"/>
              <a:gd name="connsiteX25" fmla="*/ 4447398 w 4458847"/>
              <a:gd name="connsiteY25" fmla="*/ 4169698 h 6858000"/>
              <a:gd name="connsiteX26" fmla="*/ 4273708 w 4458847"/>
              <a:gd name="connsiteY26" fmla="*/ 4316760 h 6858000"/>
              <a:gd name="connsiteX27" fmla="*/ 3501546 w 4458847"/>
              <a:gd name="connsiteY27" fmla="*/ 4316760 h 6858000"/>
              <a:gd name="connsiteX28" fmla="*/ 3549148 w 4458847"/>
              <a:gd name="connsiteY28" fmla="*/ 4343934 h 6858000"/>
              <a:gd name="connsiteX29" fmla="*/ 3598484 w 4458847"/>
              <a:gd name="connsiteY29" fmla="*/ 4444783 h 6858000"/>
              <a:gd name="connsiteX30" fmla="*/ 3598484 w 4458847"/>
              <a:gd name="connsiteY30" fmla="*/ 5015251 h 6858000"/>
              <a:gd name="connsiteX31" fmla="*/ 3549148 w 4458847"/>
              <a:gd name="connsiteY31" fmla="*/ 5116100 h 6858000"/>
              <a:gd name="connsiteX32" fmla="*/ 3542430 w 4458847"/>
              <a:gd name="connsiteY32" fmla="*/ 5119935 h 6858000"/>
              <a:gd name="connsiteX33" fmla="*/ 4285158 w 4458847"/>
              <a:gd name="connsiteY33" fmla="*/ 5119935 h 6858000"/>
              <a:gd name="connsiteX34" fmla="*/ 4458847 w 4458847"/>
              <a:gd name="connsiteY34" fmla="*/ 5266997 h 6858000"/>
              <a:gd name="connsiteX35" fmla="*/ 4458847 w 4458847"/>
              <a:gd name="connsiteY35" fmla="*/ 5855225 h 6858000"/>
              <a:gd name="connsiteX36" fmla="*/ 4285158 w 4458847"/>
              <a:gd name="connsiteY36" fmla="*/ 6002287 h 6858000"/>
              <a:gd name="connsiteX37" fmla="*/ 3434953 w 4458847"/>
              <a:gd name="connsiteY37" fmla="*/ 6002287 h 6858000"/>
              <a:gd name="connsiteX38" fmla="*/ 3603399 w 4458847"/>
              <a:gd name="connsiteY38" fmla="*/ 6144909 h 6858000"/>
              <a:gd name="connsiteX39" fmla="*/ 3603399 w 4458847"/>
              <a:gd name="connsiteY39" fmla="*/ 6715377 h 6858000"/>
              <a:gd name="connsiteX40" fmla="*/ 3434953 w 4458847"/>
              <a:gd name="connsiteY40" fmla="*/ 6857999 h 6858000"/>
              <a:gd name="connsiteX41" fmla="*/ 210375 w 4458847"/>
              <a:gd name="connsiteY41" fmla="*/ 6857999 h 6858000"/>
              <a:gd name="connsiteX42" fmla="*/ 210375 w 4458847"/>
              <a:gd name="connsiteY42" fmla="*/ 6858000 h 6858000"/>
              <a:gd name="connsiteX43" fmla="*/ 107504 w 4458847"/>
              <a:gd name="connsiteY43" fmla="*/ 6858000 h 6858000"/>
              <a:gd name="connsiteX44" fmla="*/ 30863 w 4458847"/>
              <a:gd name="connsiteY44" fmla="*/ 6858000 h 6858000"/>
              <a:gd name="connsiteX45" fmla="*/ 0 w 4458847"/>
              <a:gd name="connsiteY45" fmla="*/ 6858000 h 6858000"/>
              <a:gd name="connsiteX46" fmla="*/ 0 w 4458847"/>
              <a:gd name="connsiteY46" fmla="*/ 746107 h 6858000"/>
              <a:gd name="connsiteX47" fmla="*/ 0 w 4458847"/>
              <a:gd name="connsiteY47" fmla="*/ 1578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58847" h="6858000">
                <a:moveTo>
                  <a:pt x="0" y="0"/>
                </a:moveTo>
                <a:lnTo>
                  <a:pt x="30863" y="0"/>
                </a:lnTo>
                <a:lnTo>
                  <a:pt x="107504" y="0"/>
                </a:lnTo>
                <a:lnTo>
                  <a:pt x="210375" y="0"/>
                </a:lnTo>
                <a:lnTo>
                  <a:pt x="210375" y="10817"/>
                </a:lnTo>
                <a:lnTo>
                  <a:pt x="4248706" y="10817"/>
                </a:lnTo>
                <a:cubicBezTo>
                  <a:pt x="4344632" y="10817"/>
                  <a:pt x="4422396" y="76659"/>
                  <a:pt x="4422396" y="157879"/>
                </a:cubicBezTo>
                <a:lnTo>
                  <a:pt x="4422396" y="746107"/>
                </a:lnTo>
                <a:cubicBezTo>
                  <a:pt x="4422396" y="827327"/>
                  <a:pt x="4344632" y="893169"/>
                  <a:pt x="4248706" y="893169"/>
                </a:cubicBezTo>
                <a:lnTo>
                  <a:pt x="3476544" y="893169"/>
                </a:lnTo>
                <a:lnTo>
                  <a:pt x="3524146" y="920343"/>
                </a:lnTo>
                <a:cubicBezTo>
                  <a:pt x="3554629" y="946153"/>
                  <a:pt x="3573482" y="981808"/>
                  <a:pt x="3573482" y="1021192"/>
                </a:cubicBezTo>
                <a:lnTo>
                  <a:pt x="3573482" y="1591660"/>
                </a:lnTo>
                <a:cubicBezTo>
                  <a:pt x="3573482" y="1631044"/>
                  <a:pt x="3554629" y="1666700"/>
                  <a:pt x="3524146" y="1692509"/>
                </a:cubicBezTo>
                <a:lnTo>
                  <a:pt x="3517428" y="1696344"/>
                </a:lnTo>
                <a:lnTo>
                  <a:pt x="4260156" y="1696344"/>
                </a:lnTo>
                <a:cubicBezTo>
                  <a:pt x="4356082" y="1696344"/>
                  <a:pt x="4433845" y="1762186"/>
                  <a:pt x="4433845" y="1843406"/>
                </a:cubicBezTo>
                <a:lnTo>
                  <a:pt x="4433845" y="2431634"/>
                </a:lnTo>
                <a:cubicBezTo>
                  <a:pt x="4433845" y="2512854"/>
                  <a:pt x="4356082" y="2578696"/>
                  <a:pt x="4260156" y="2578696"/>
                </a:cubicBezTo>
                <a:lnTo>
                  <a:pt x="3409951" y="2578696"/>
                </a:lnTo>
                <a:cubicBezTo>
                  <a:pt x="3502981" y="2578696"/>
                  <a:pt x="3578397" y="2642550"/>
                  <a:pt x="3578397" y="2721318"/>
                </a:cubicBezTo>
                <a:lnTo>
                  <a:pt x="3578397" y="3291786"/>
                </a:lnTo>
                <a:cubicBezTo>
                  <a:pt x="3578397" y="3370554"/>
                  <a:pt x="3502981" y="3434408"/>
                  <a:pt x="3409951" y="3434408"/>
                </a:cubicBezTo>
                <a:lnTo>
                  <a:pt x="4273708" y="3434408"/>
                </a:lnTo>
                <a:cubicBezTo>
                  <a:pt x="4369634" y="3434408"/>
                  <a:pt x="4447398" y="3500250"/>
                  <a:pt x="4447398" y="3581470"/>
                </a:cubicBezTo>
                <a:lnTo>
                  <a:pt x="4447398" y="4169698"/>
                </a:lnTo>
                <a:cubicBezTo>
                  <a:pt x="4447398" y="4250918"/>
                  <a:pt x="4369634" y="4316760"/>
                  <a:pt x="4273708" y="4316760"/>
                </a:cubicBezTo>
                <a:lnTo>
                  <a:pt x="3501546" y="4316760"/>
                </a:lnTo>
                <a:lnTo>
                  <a:pt x="3549148" y="4343934"/>
                </a:lnTo>
                <a:cubicBezTo>
                  <a:pt x="3579631" y="4369744"/>
                  <a:pt x="3598484" y="4405399"/>
                  <a:pt x="3598484" y="4444783"/>
                </a:cubicBezTo>
                <a:lnTo>
                  <a:pt x="3598484" y="5015251"/>
                </a:lnTo>
                <a:cubicBezTo>
                  <a:pt x="3598484" y="5054635"/>
                  <a:pt x="3579631" y="5090291"/>
                  <a:pt x="3549148" y="5116100"/>
                </a:cubicBezTo>
                <a:lnTo>
                  <a:pt x="3542430" y="5119935"/>
                </a:lnTo>
                <a:lnTo>
                  <a:pt x="4285158" y="5119935"/>
                </a:lnTo>
                <a:cubicBezTo>
                  <a:pt x="4381084" y="5119935"/>
                  <a:pt x="4458847" y="5185777"/>
                  <a:pt x="4458847" y="5266997"/>
                </a:cubicBezTo>
                <a:lnTo>
                  <a:pt x="4458847" y="5855225"/>
                </a:lnTo>
                <a:cubicBezTo>
                  <a:pt x="4458847" y="5936445"/>
                  <a:pt x="4381084" y="6002287"/>
                  <a:pt x="4285158" y="6002287"/>
                </a:cubicBezTo>
                <a:lnTo>
                  <a:pt x="3434953" y="6002287"/>
                </a:lnTo>
                <a:cubicBezTo>
                  <a:pt x="3527983" y="6002287"/>
                  <a:pt x="3603399" y="6066141"/>
                  <a:pt x="3603399" y="6144909"/>
                </a:cubicBezTo>
                <a:lnTo>
                  <a:pt x="3603399" y="6715377"/>
                </a:lnTo>
                <a:cubicBezTo>
                  <a:pt x="3603399" y="6794145"/>
                  <a:pt x="3527983" y="6857999"/>
                  <a:pt x="3434953" y="6857999"/>
                </a:cubicBezTo>
                <a:lnTo>
                  <a:pt x="210375" y="6857999"/>
                </a:lnTo>
                <a:lnTo>
                  <a:pt x="210375" y="6858000"/>
                </a:lnTo>
                <a:lnTo>
                  <a:pt x="107504" y="6858000"/>
                </a:lnTo>
                <a:lnTo>
                  <a:pt x="30863" y="6858000"/>
                </a:lnTo>
                <a:lnTo>
                  <a:pt x="0" y="6858000"/>
                </a:lnTo>
                <a:lnTo>
                  <a:pt x="0" y="746107"/>
                </a:lnTo>
                <a:lnTo>
                  <a:pt x="0" y="15787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5412788" y="35965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hat </a:t>
            </a:r>
            <a:r>
              <a:rPr lang="en-US" sz="2800" b="1" dirty="0"/>
              <a:t>i</a:t>
            </a:r>
            <a:r>
              <a:rPr lang="en-US" sz="2800" b="1" dirty="0" smtClean="0"/>
              <a:t>s </a:t>
            </a:r>
            <a:r>
              <a:rPr lang="en-US" sz="2800" b="1" dirty="0"/>
              <a:t>a </a:t>
            </a:r>
            <a:r>
              <a:rPr lang="en-US" sz="2800" b="1" dirty="0" smtClean="0"/>
              <a:t>programming Language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7" name="شكل بيضاوي 26"/>
          <p:cNvSpPr/>
          <p:nvPr/>
        </p:nvSpPr>
        <p:spPr>
          <a:xfrm>
            <a:off x="4788024" y="188640"/>
            <a:ext cx="648072" cy="6480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ربع نص 29"/>
          <p:cNvSpPr txBox="1"/>
          <p:nvPr/>
        </p:nvSpPr>
        <p:spPr>
          <a:xfrm>
            <a:off x="4818290" y="206931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FFD85B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endParaRPr lang="en-US" sz="4000" dirty="0">
              <a:solidFill>
                <a:srgbClr val="FFD85B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37049" y="1700808"/>
            <a:ext cx="45069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Arial" panose="020B0604020202020204" pitchFamily="34" charset="0"/>
              </a:rPr>
              <a:t>A </a:t>
            </a:r>
            <a:r>
              <a:rPr lang="en-US" sz="2400" dirty="0">
                <a:ea typeface="Arial" panose="020B0604020202020204" pitchFamily="34" charset="0"/>
              </a:rPr>
              <a:t>programming language is a </a:t>
            </a:r>
            <a:r>
              <a:rPr lang="en-US" sz="2400" dirty="0" smtClean="0">
                <a:ea typeface="Arial" panose="020B0604020202020204" pitchFamily="34" charset="0"/>
              </a:rPr>
              <a:t>language</a:t>
            </a:r>
            <a:r>
              <a:rPr lang="ar-SA" sz="2400" dirty="0" smtClean="0">
                <a:ea typeface="Arial" panose="020B0604020202020204" pitchFamily="34" charset="0"/>
              </a:rPr>
              <a:t>-</a:t>
            </a:r>
            <a:r>
              <a:rPr lang="en-US" sz="2400" dirty="0" smtClean="0">
                <a:ea typeface="Arial" panose="020B0604020202020204" pitchFamily="34" charset="0"/>
              </a:rPr>
              <a:t> </a:t>
            </a:r>
            <a:r>
              <a:rPr lang="en-US" sz="2400" dirty="0">
                <a:ea typeface="Arial" panose="020B0604020202020204" pitchFamily="34" charset="0"/>
              </a:rPr>
              <a:t>that a computer understands.  </a:t>
            </a:r>
            <a:endParaRPr lang="ar-SA" sz="2400" dirty="0">
              <a:ea typeface="Arial" panose="020B0604020202020204" pitchFamily="34" charset="0"/>
            </a:endParaRPr>
          </a:p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Arial" panose="020B0604020202020204" pitchFamily="34" charset="0"/>
              </a:rPr>
              <a:t>The </a:t>
            </a:r>
            <a:r>
              <a:rPr lang="en-US" sz="2400" dirty="0">
                <a:ea typeface="Arial" panose="020B0604020202020204" pitchFamily="34" charset="0"/>
              </a:rPr>
              <a:t>computer understands only binary  language or machine </a:t>
            </a:r>
            <a:r>
              <a:rPr lang="en-US" sz="2400" dirty="0" smtClean="0">
                <a:ea typeface="Arial" panose="020B0604020202020204" pitchFamily="34" charset="0"/>
              </a:rPr>
              <a:t>language.</a:t>
            </a:r>
            <a:endParaRPr lang="ar-SA" sz="2400" dirty="0" smtClean="0">
              <a:ea typeface="Arial" panose="020B0604020202020204" pitchFamily="34" charset="0"/>
            </a:endParaRPr>
          </a:p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Arial" panose="020B0604020202020204" pitchFamily="34" charset="0"/>
              </a:rPr>
              <a:t>which </a:t>
            </a:r>
            <a:r>
              <a:rPr lang="en-US" sz="2400" dirty="0">
                <a:ea typeface="Arial" panose="020B0604020202020204" pitchFamily="34" charset="0"/>
              </a:rPr>
              <a:t>contains only two digits 0 and </a:t>
            </a:r>
            <a:r>
              <a:rPr lang="en-US" sz="2400" dirty="0" smtClean="0">
                <a:ea typeface="Arial" panose="020B0604020202020204" pitchFamily="34" charset="0"/>
              </a:rPr>
              <a:t>1</a:t>
            </a:r>
            <a:endParaRPr lang="ar-SA" sz="2400" dirty="0" smtClean="0">
              <a:ea typeface="Arial" panose="020B0604020202020204" pitchFamily="34" charset="0"/>
            </a:endParaRPr>
          </a:p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Arial" panose="020B0604020202020204" pitchFamily="34" charset="0"/>
              </a:rPr>
              <a:t>These </a:t>
            </a:r>
            <a:r>
              <a:rPr lang="en-US" sz="2400" dirty="0">
                <a:ea typeface="Arial" panose="020B0604020202020204" pitchFamily="34" charset="0"/>
              </a:rPr>
              <a:t>are 0 (means off) and 1 (means on).</a:t>
            </a:r>
            <a:endParaRPr lang="en-US" sz="24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3755293" y="332656"/>
            <a:ext cx="5040560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Programming 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</a:rPr>
              <a:t>languages are roughly categorized into two groups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3815916" y="1318827"/>
            <a:ext cx="48717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1)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</a:t>
            </a: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-level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programming languages.</a:t>
            </a:r>
          </a:p>
          <a:p>
            <a:pPr algn="r" rtl="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2)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High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-level programming </a:t>
            </a: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languages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419872" y="548680"/>
            <a:ext cx="828000" cy="1296000"/>
            <a:chOff x="3419872" y="548680"/>
            <a:chExt cx="828000" cy="1296000"/>
          </a:xfrm>
        </p:grpSpPr>
        <p:cxnSp>
          <p:nvCxnSpPr>
            <p:cNvPr id="44" name="رابط مستقيم 43"/>
            <p:cNvCxnSpPr/>
            <p:nvPr/>
          </p:nvCxnSpPr>
          <p:spPr>
            <a:xfrm flipH="1">
              <a:off x="3419872" y="548680"/>
              <a:ext cx="4496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رابط مستقيم 46"/>
            <p:cNvCxnSpPr/>
            <p:nvPr/>
          </p:nvCxnSpPr>
          <p:spPr>
            <a:xfrm>
              <a:off x="3419872" y="548680"/>
              <a:ext cx="0" cy="1296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رابط كسهم مستقيم 48"/>
            <p:cNvCxnSpPr/>
            <p:nvPr/>
          </p:nvCxnSpPr>
          <p:spPr>
            <a:xfrm>
              <a:off x="3419872" y="1556792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رابط كسهم مستقيم 50"/>
            <p:cNvCxnSpPr/>
            <p:nvPr/>
          </p:nvCxnSpPr>
          <p:spPr>
            <a:xfrm>
              <a:off x="3419872" y="1844680"/>
              <a:ext cx="828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مستطيل 1"/>
          <p:cNvSpPr/>
          <p:nvPr/>
        </p:nvSpPr>
        <p:spPr>
          <a:xfrm>
            <a:off x="3419872" y="2298669"/>
            <a:ext cx="5832648" cy="244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-Low-level </a:t>
            </a: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programming language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Arial" panose="020B0604020202020204" pitchFamily="34" charset="0"/>
              </a:rPr>
              <a:t>means that the language is close to machine code. This makes it highly efficient. But this also makes it hard for us developers to understand, debug, and maintain.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900" dirty="0">
                <a:latin typeface="Arial" panose="020B0604020202020204" pitchFamily="34" charset="0"/>
                <a:ea typeface="Arial" panose="020B0604020202020204" pitchFamily="34" charset="0"/>
              </a:rPr>
              <a:t>These days, it is not common to write programs in low-level languages </a:t>
            </a:r>
            <a:r>
              <a:rPr lang="en-US" sz="1900" dirty="0" smtClean="0">
                <a:latin typeface="Arial" panose="020B0604020202020204" pitchFamily="34" charset="0"/>
                <a:ea typeface="Arial" panose="020B0604020202020204" pitchFamily="34" charset="0"/>
              </a:rPr>
              <a:t>anymore.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1900" dirty="0" smtClean="0"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z="1900" dirty="0">
                <a:latin typeface="Arial" panose="020B0604020202020204" pitchFamily="34" charset="0"/>
                <a:ea typeface="Arial" panose="020B0604020202020204" pitchFamily="34" charset="0"/>
              </a:rPr>
              <a:t>close-up piece of </a:t>
            </a:r>
            <a:r>
              <a:rPr lang="en-US" sz="1900" dirty="0" smtClean="0">
                <a:latin typeface="Arial" panose="020B0604020202020204" pitchFamily="34" charset="0"/>
                <a:ea typeface="Arial" panose="020B0604020202020204" pitchFamily="34" charset="0"/>
              </a:rPr>
              <a:t>hardware</a:t>
            </a:r>
            <a:endParaRPr lang="en-US" sz="1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71800" y="4744723"/>
            <a:ext cx="6161266" cy="137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-High-level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programming languages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tend to be more “English-like” languages that are easier to learn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This is because a high-level language is easier to write and read.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0" y="0"/>
            <a:ext cx="3131840" cy="4351030"/>
          </a:xfrm>
          <a:custGeom>
            <a:avLst/>
            <a:gdLst>
              <a:gd name="connsiteX0" fmla="*/ 0 w 3131840"/>
              <a:gd name="connsiteY0" fmla="*/ 2231984 h 4351030"/>
              <a:gd name="connsiteX1" fmla="*/ 3131840 w 3131840"/>
              <a:gd name="connsiteY1" fmla="*/ 2231984 h 4351030"/>
              <a:gd name="connsiteX2" fmla="*/ 3131840 w 3131840"/>
              <a:gd name="connsiteY2" fmla="*/ 4351030 h 4351030"/>
              <a:gd name="connsiteX3" fmla="*/ 0 w 3131840"/>
              <a:gd name="connsiteY3" fmla="*/ 4351030 h 4351030"/>
              <a:gd name="connsiteX4" fmla="*/ 0 w 3131840"/>
              <a:gd name="connsiteY4" fmla="*/ 0 h 4351030"/>
              <a:gd name="connsiteX5" fmla="*/ 3131840 w 3131840"/>
              <a:gd name="connsiteY5" fmla="*/ 0 h 4351030"/>
              <a:gd name="connsiteX6" fmla="*/ 3131840 w 3131840"/>
              <a:gd name="connsiteY6" fmla="*/ 2119046 h 4351030"/>
              <a:gd name="connsiteX7" fmla="*/ 0 w 3131840"/>
              <a:gd name="connsiteY7" fmla="*/ 2119046 h 43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1840" h="4351030">
                <a:moveTo>
                  <a:pt x="0" y="2231984"/>
                </a:moveTo>
                <a:lnTo>
                  <a:pt x="3131840" y="2231984"/>
                </a:lnTo>
                <a:lnTo>
                  <a:pt x="3131840" y="4351030"/>
                </a:lnTo>
                <a:lnTo>
                  <a:pt x="0" y="4351030"/>
                </a:lnTo>
                <a:close/>
                <a:moveTo>
                  <a:pt x="0" y="0"/>
                </a:moveTo>
                <a:lnTo>
                  <a:pt x="3131840" y="0"/>
                </a:lnTo>
                <a:lnTo>
                  <a:pt x="3131840" y="2119046"/>
                </a:lnTo>
                <a:lnTo>
                  <a:pt x="0" y="21190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51520" y="260648"/>
            <a:ext cx="3816424" cy="4320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89984" l="9984" r="96699">
                        <a14:foregroundMark x1="36393" y1="20426" x2="36393" y2="20426"/>
                        <a14:foregroundMark x1="42512" y1="20899" x2="42512" y2="20899"/>
                        <a14:foregroundMark x1="61353" y1="67981" x2="61353" y2="67981"/>
                        <a14:foregroundMark x1="61353" y1="67981" x2="61353" y2="67981"/>
                        <a14:backgroundMark x1="42754" y1="18218" x2="42754" y2="18218"/>
                        <a14:backgroundMark x1="42754" y1="18218" x2="40258" y2="79101"/>
                        <a14:backgroundMark x1="40258" y1="78628" x2="14573" y2="45110"/>
                        <a14:backgroundMark x1="14573" y1="45110" x2="28422" y2="22871"/>
                        <a14:backgroundMark x1="28422" y1="22871" x2="23269" y2="76025"/>
                        <a14:backgroundMark x1="22303" y1="75789" x2="13285" y2="70189"/>
                        <a14:backgroundMark x1="13285" y1="69795" x2="18921" y2="60252"/>
                        <a14:backgroundMark x1="18921" y1="60252" x2="34380" y2="31309"/>
                        <a14:backgroundMark x1="31643" y1="30205" x2="28422" y2="88407"/>
                        <a14:backgroundMark x1="21417" y1="62697" x2="16184" y2="23107"/>
                        <a14:backgroundMark x1="16667" y1="30915" x2="13446" y2="52208"/>
                        <a14:backgroundMark x1="36393" y1="18927" x2="36393" y2="18927"/>
                        <a14:backgroundMark x1="36393" y1="18927" x2="42271" y2="18691"/>
                        <a14:backgroundMark x1="42029" y1="18691" x2="39775" y2="22634"/>
                        <a14:backgroundMark x1="39533" y1="22634" x2="42995" y2="2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4134" y="-2331987"/>
            <a:ext cx="6912768" cy="70574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48504" y="298024"/>
            <a:ext cx="464568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D85B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PROGRAMMING LANGUAGES:</a:t>
            </a:r>
            <a:endParaRPr lang="en-US" sz="2000" dirty="0">
              <a:solidFill>
                <a:srgbClr val="FFD85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7520" y1="30442" x2="37520" y2="30442"/>
                        <a14:backgroundMark x1="37520" y1="30442" x2="40258" y2="33754"/>
                        <a14:backgroundMark x1="37037" y1="44874" x2="38889" y2="34464"/>
                        <a14:backgroundMark x1="38889" y1="34464" x2="34783" y2="35568"/>
                        <a14:backgroundMark x1="34380" y1="34700" x2="26892" y2="34700"/>
                        <a14:backgroundMark x1="26892" y1="34464" x2="34138" y2="23580"/>
                        <a14:backgroundMark x1="31884" y1="33123" x2="16425" y2="86199"/>
                        <a14:backgroundMark x1="16425" y1="85804" x2="13285" y2="22476"/>
                        <a14:backgroundMark x1="29549" y1="44243" x2="33655" y2="72634"/>
                        <a14:backgroundMark x1="33655" y1="72634" x2="37520" y2="82413"/>
                        <a14:backgroundMark x1="25684" y1="81546" x2="24396" y2="80678"/>
                        <a14:backgroundMark x1="24396" y1="80915" x2="35266" y2="77760"/>
                        <a14:backgroundMark x1="18438" y1="45584" x2="21900" y2="23580"/>
                        <a14:backgroundMark x1="21176" y1="26656" x2="21417" y2="34700"/>
                        <a14:backgroundMark x1="22061" y1="55521" x2="22061" y2="55521"/>
                        <a14:backgroundMark x1="21900" y1="55521" x2="14815" y2="4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2" y="1196752"/>
            <a:ext cx="6717379" cy="6858000"/>
          </a:xfrm>
          <a:prstGeom prst="rect">
            <a:avLst/>
          </a:prstGeom>
        </p:spPr>
      </p:pic>
      <p:cxnSp>
        <p:nvCxnSpPr>
          <p:cNvPr id="12" name="رابط مستقيم 11"/>
          <p:cNvCxnSpPr/>
          <p:nvPr/>
        </p:nvCxnSpPr>
        <p:spPr>
          <a:xfrm>
            <a:off x="2571344" y="692696"/>
            <a:ext cx="0" cy="7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043608" y="1412696"/>
            <a:ext cx="1527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2571344" y="1412696"/>
            <a:ext cx="5673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1043608" y="141269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8243976" y="141269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8243976" y="1412695"/>
            <a:ext cx="576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8820472" y="1412695"/>
            <a:ext cx="0" cy="1800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99592" y="3212976"/>
            <a:ext cx="792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906880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2571344" y="1412695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6876256" y="1412695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5407876" y="1412695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>
            <a:off x="3923928" y="1412695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8281744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>
            <a:off x="2483768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3946456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5407876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>
            <a:off x="6876256" y="3212976"/>
            <a:ext cx="0" cy="6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صورة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89826" l="32287" r="96538">
                        <a14:foregroundMark x1="47987" y1="20899" x2="47987" y2="20899"/>
                        <a14:foregroundMark x1="47021" y1="21530" x2="47021" y2="21530"/>
                        <a14:backgroundMark x1="38003" y1="21530" x2="19565" y2="72240"/>
                        <a14:backgroundMark x1="20048" y1="89117" x2="26651" y2="11356"/>
                        <a14:backgroundMark x1="26651" y1="11356" x2="5072" y2="97792"/>
                        <a14:backgroundMark x1="5072" y1="97792" x2="35507" y2="65300"/>
                        <a14:backgroundMark x1="40258" y1="78470" x2="40258" y2="78470"/>
                        <a14:backgroundMark x1="37762" y1="85095" x2="37762" y2="85095"/>
                        <a14:backgroundMark x1="37762" y1="80915" x2="37762" y2="80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05" y="1189891"/>
            <a:ext cx="6717379" cy="685800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89905" l="31079" r="96296">
                        <a14:foregroundMark x1="91546" y1="30205" x2="91546" y2="30205"/>
                        <a14:backgroundMark x1="63366" y1="67587" x2="63366" y2="67587"/>
                        <a14:backgroundMark x1="58857" y1="67981" x2="58857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6" y="298024"/>
            <a:ext cx="6717379" cy="685800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89905" l="32448" r="99436">
                        <a14:foregroundMark x1="57729" y1="19558" x2="57729" y2="19558"/>
                        <a14:backgroundMark x1="47021" y1="34227" x2="47021" y2="34227"/>
                        <a14:backgroundMark x1="48873" y1="31546" x2="48873" y2="31546"/>
                        <a14:backgroundMark x1="48390" y1="32019" x2="52254" y2="33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84" y="1189891"/>
            <a:ext cx="6717379" cy="685800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89984" l="30515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59" y="335400"/>
            <a:ext cx="6717379" cy="6858000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24" b="76656" l="25604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29" y="-315416"/>
            <a:ext cx="6717379" cy="6858000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7" b="28233" l="84461" r="94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02" y="2953851"/>
            <a:ext cx="6717379" cy="6858000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90" b="52208" l="31079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18" y="1240552"/>
            <a:ext cx="6717379" cy="6858000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13" b="55521" l="34300" r="56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5" y="1251163"/>
            <a:ext cx="6717379" cy="6858000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54" b="88249" l="71095" r="96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965" y="-1236642"/>
            <a:ext cx="6717379" cy="6858000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89511" l="30676" r="91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5" y="-1232925"/>
            <a:ext cx="6717379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335115" y="2818295"/>
            <a:ext cx="135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JavaScript</a:t>
            </a:r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>
            <a:off x="488104" y="4690904"/>
            <a:ext cx="96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Python</a:t>
            </a:r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>
            <a:off x="2313763" y="2781715"/>
            <a:ext cx="479618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C#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8199" y="2803804"/>
            <a:ext cx="62068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smtClean="0">
                <a:latin typeface="Arial" panose="020B0604020202020204" pitchFamily="34" charset="0"/>
                <a:ea typeface="Arial" panose="020B0604020202020204" pitchFamily="34" charset="0"/>
              </a:rPr>
              <a:t>C++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67083" y="281829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endParaRPr lang="en-US" b="1" dirty="0"/>
          </a:p>
        </p:txBody>
      </p:sp>
      <p:sp>
        <p:nvSpPr>
          <p:cNvPr id="15" name="مستطيل 14"/>
          <p:cNvSpPr/>
          <p:nvPr/>
        </p:nvSpPr>
        <p:spPr>
          <a:xfrm>
            <a:off x="7930409" y="281829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PhP</a:t>
            </a:r>
            <a:endParaRPr lang="en-US" b="1" dirty="0"/>
          </a:p>
        </p:txBody>
      </p:sp>
      <p:sp>
        <p:nvSpPr>
          <p:cNvPr id="17" name="مستطيل 16"/>
          <p:cNvSpPr/>
          <p:nvPr/>
        </p:nvSpPr>
        <p:spPr>
          <a:xfrm>
            <a:off x="7931222" y="4618891"/>
            <a:ext cx="669158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/>
              <a:t>Ruby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560619" y="462998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Swift</a:t>
            </a:r>
            <a:endParaRPr lang="en-US" b="1" dirty="0"/>
          </a:p>
        </p:txBody>
      </p:sp>
      <p:sp>
        <p:nvSpPr>
          <p:cNvPr id="21" name="مستطيل 20"/>
          <p:cNvSpPr/>
          <p:nvPr/>
        </p:nvSpPr>
        <p:spPr>
          <a:xfrm>
            <a:off x="5029847" y="2820762"/>
            <a:ext cx="6976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Java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208012" y="4662878"/>
            <a:ext cx="71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120488" y="4629985"/>
            <a:ext cx="90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Kotlin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473670" y="4631084"/>
            <a:ext cx="1050819" cy="36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811827" y="827314"/>
            <a:ext cx="536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How many programming  languages do you think?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2031" y1="54063" x2="62031" y2="54063"/>
                        <a14:foregroundMark x1="40781" y1="27031" x2="40781" y2="27031"/>
                        <a14:foregroundMark x1="55469" y1="22969" x2="55469" y2="22969"/>
                        <a14:foregroundMark x1="71094" y1="33906" x2="71094" y2="33906"/>
                        <a14:foregroundMark x1="76406" y1="47656" x2="76406" y2="47656"/>
                        <a14:foregroundMark x1="72500" y1="64375" x2="72500" y2="64375"/>
                        <a14:foregroundMark x1="64375" y1="75156" x2="64375" y2="75156"/>
                        <a14:foregroundMark x1="29375" y1="68594" x2="29375" y2="68594"/>
                        <a14:foregroundMark x1="25469" y1="57031" x2="25469" y2="57031"/>
                        <a14:foregroundMark x1="28281" y1="41094" x2="28281" y2="41094"/>
                        <a14:foregroundMark x1="43906" y1="41406" x2="4390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5829"/>
            <a:ext cx="3749765" cy="3749765"/>
          </a:xfrm>
          <a:prstGeom prst="rect">
            <a:avLst/>
          </a:prstGeom>
        </p:spPr>
      </p:pic>
      <p:sp>
        <p:nvSpPr>
          <p:cNvPr id="10" name="نصف إطار 9"/>
          <p:cNvSpPr/>
          <p:nvPr/>
        </p:nvSpPr>
        <p:spPr>
          <a:xfrm rot="5400000">
            <a:off x="8226436" y="0"/>
            <a:ext cx="914400" cy="914400"/>
          </a:xfrm>
          <a:prstGeom prst="halfFrame">
            <a:avLst/>
          </a:prstGeom>
          <a:solidFill>
            <a:srgbClr val="FFD8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نصف إطار 11"/>
          <p:cNvSpPr/>
          <p:nvPr/>
        </p:nvSpPr>
        <p:spPr>
          <a:xfrm rot="16200000">
            <a:off x="13657" y="5943600"/>
            <a:ext cx="914400" cy="914400"/>
          </a:xfrm>
          <a:prstGeom prst="halfFrame">
            <a:avLst/>
          </a:prstGeom>
          <a:solidFill>
            <a:srgbClr val="FFD85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43808" y="2420888"/>
            <a:ext cx="6008996" cy="42279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9512" y="675584"/>
            <a:ext cx="3841667" cy="4947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00940" y="675584"/>
            <a:ext cx="4182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D85B"/>
                </a:solidFill>
              </a:rPr>
              <a:t>PROGRAMMING FIELDS</a:t>
            </a:r>
            <a:r>
              <a:rPr lang="en-US" dirty="0">
                <a:solidFill>
                  <a:srgbClr val="FFD85B"/>
                </a:solidFill>
              </a:rPr>
              <a:t>: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4021179" y="548680"/>
            <a:ext cx="982869" cy="5148000"/>
            <a:chOff x="4021179" y="548680"/>
            <a:chExt cx="982869" cy="5148000"/>
          </a:xfrm>
        </p:grpSpPr>
        <p:cxnSp>
          <p:nvCxnSpPr>
            <p:cNvPr id="16" name="رابط مستقيم 15"/>
            <p:cNvCxnSpPr/>
            <p:nvPr/>
          </p:nvCxnSpPr>
          <p:spPr>
            <a:xfrm>
              <a:off x="4021179" y="985664"/>
              <a:ext cx="4788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>
              <a:off x="4499992" y="548680"/>
              <a:ext cx="0" cy="514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>
              <a:off x="4499992" y="5486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4499992" y="117033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/>
            <p:cNvCxnSpPr/>
            <p:nvPr/>
          </p:nvCxnSpPr>
          <p:spPr>
            <a:xfrm>
              <a:off x="4499992" y="1700808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>
              <a:off x="4485140" y="443711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>
              <a:off x="4485140" y="515719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رابط كسهم مستقيم 24"/>
            <p:cNvCxnSpPr/>
            <p:nvPr/>
          </p:nvCxnSpPr>
          <p:spPr>
            <a:xfrm>
              <a:off x="4499992" y="56966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>
              <a:off x="4485140" y="234888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رابط كسهم مستقيم 26"/>
            <p:cNvCxnSpPr/>
            <p:nvPr/>
          </p:nvCxnSpPr>
          <p:spPr>
            <a:xfrm>
              <a:off x="4499992" y="371703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رابط كسهم مستقيم 27"/>
            <p:cNvCxnSpPr/>
            <p:nvPr/>
          </p:nvCxnSpPr>
          <p:spPr>
            <a:xfrm>
              <a:off x="4499992" y="2996952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مربع نص 28"/>
          <p:cNvSpPr txBox="1"/>
          <p:nvPr/>
        </p:nvSpPr>
        <p:spPr>
          <a:xfrm>
            <a:off x="5004048" y="383059"/>
            <a:ext cx="246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GAME DEVELOPMENT</a:t>
            </a:r>
            <a:endParaRPr lang="en-US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083952" y="9856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SYPER SECURITY</a:t>
            </a:r>
            <a:endParaRPr lang="en-US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5073467" y="1477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WEB DEVELOPMENT</a:t>
            </a:r>
            <a:endParaRPr lang="en-US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5148064" y="2164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DATA SCIENCE</a:t>
            </a:r>
            <a:endParaRPr lang="en-US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073467" y="2829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INTERNET OF THINGS</a:t>
            </a:r>
            <a:endParaRPr lang="en-US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065571" y="35185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SOFTWARE DEVELOPMENT</a:t>
            </a:r>
            <a:endParaRPr lang="en-US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036005" y="4256180"/>
            <a:ext cx="115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ROBOTICS</a:t>
            </a:r>
            <a:endParaRPr lang="en-US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036005" y="4963997"/>
            <a:ext cx="306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MOBILE APP DEVELOPMENT </a:t>
            </a:r>
            <a:endParaRPr lang="en-US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065571" y="54908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ARTIFICIAL INTELLIGENCE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1519" y="260648"/>
            <a:ext cx="504057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09634" y="274030"/>
            <a:ext cx="89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D85B"/>
                </a:solidFill>
                <a:latin typeface="Bell MT" panose="02020503060305020303" pitchFamily="18" charset="0"/>
              </a:rPr>
              <a:t>S</a:t>
            </a:r>
            <a:endParaRPr lang="en-US" sz="2800" b="1" dirty="0">
              <a:solidFill>
                <a:srgbClr val="FFD85B"/>
              </a:solidFill>
              <a:latin typeface="Bell MT" panose="02020503060305020303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83568" y="35321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err="1" smtClean="0"/>
              <a:t>oftware</a:t>
            </a:r>
            <a:r>
              <a:rPr lang="en-US" sz="2400" b="1" dirty="0" smtClean="0"/>
              <a:t> development</a:t>
            </a:r>
            <a:r>
              <a:rPr lang="en-US" b="1" dirty="0" smtClean="0"/>
              <a:t> </a:t>
            </a:r>
            <a:endParaRPr lang="en-US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683568" y="876437"/>
            <a:ext cx="8046640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is sometimes defined as “a process by which standalone or individual software is created using a specific programming language.”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معين 12"/>
          <p:cNvSpPr/>
          <p:nvPr/>
        </p:nvSpPr>
        <p:spPr>
          <a:xfrm>
            <a:off x="233906" y="3356992"/>
            <a:ext cx="3672408" cy="3312368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عين 13"/>
          <p:cNvSpPr/>
          <p:nvPr/>
        </p:nvSpPr>
        <p:spPr>
          <a:xfrm>
            <a:off x="268624" y="3212976"/>
            <a:ext cx="3672408" cy="3456384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683568" y="1862606"/>
            <a:ext cx="82084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Software developers develop software applications using a variety of programming languages, each of which is suitable for slightly different tasks. According to the PYPL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PopularitY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of Programming Language Index,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356187" y="3054601"/>
            <a:ext cx="5400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which is created by analyzing how often language tutorials are searched on Google, the most popular programming language at the moment is Python, followed by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Java, JavaScript, C#,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PHP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شكل بيضاوي 22"/>
          <p:cNvSpPr/>
          <p:nvPr/>
        </p:nvSpPr>
        <p:spPr>
          <a:xfrm>
            <a:off x="251520" y="188640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ربع نص 23"/>
          <p:cNvSpPr txBox="1"/>
          <p:nvPr/>
        </p:nvSpPr>
        <p:spPr>
          <a:xfrm>
            <a:off x="275797" y="265370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D85B"/>
                </a:solidFill>
                <a:latin typeface="Bell MT" panose="02020503060305020303" pitchFamily="18" charset="0"/>
              </a:rPr>
              <a:t>M</a:t>
            </a:r>
            <a:endParaRPr lang="en-US" sz="2800" b="1" dirty="0">
              <a:solidFill>
                <a:srgbClr val="FFD85B"/>
              </a:solidFill>
              <a:latin typeface="Bell MT" panose="02020503060305020303" pitchFamily="18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9567" y="296147"/>
            <a:ext cx="346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err="1" smtClean="0"/>
              <a:t>obile</a:t>
            </a:r>
            <a:r>
              <a:rPr lang="en-US" sz="2400" b="1" dirty="0" smtClean="0"/>
              <a:t> </a:t>
            </a:r>
            <a:r>
              <a:rPr lang="en-US" sz="2400" b="1" dirty="0"/>
              <a:t>App </a:t>
            </a:r>
            <a:r>
              <a:rPr lang="en-US" sz="2400" b="1" dirty="0" smtClean="0"/>
              <a:t>developers</a:t>
            </a:r>
            <a:endParaRPr lang="en-US" sz="2400" dirty="0"/>
          </a:p>
        </p:txBody>
      </p:sp>
      <p:sp>
        <p:nvSpPr>
          <p:cNvPr id="27" name="مستطيل 26"/>
          <p:cNvSpPr/>
          <p:nvPr/>
        </p:nvSpPr>
        <p:spPr>
          <a:xfrm>
            <a:off x="689567" y="860913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are a type of software developer</a:t>
            </a:r>
            <a:endParaRPr lang="en-US" dirty="0"/>
          </a:p>
        </p:txBody>
      </p:sp>
      <p:sp>
        <p:nvSpPr>
          <p:cNvPr id="28" name="مستطيل 27"/>
          <p:cNvSpPr/>
          <p:nvPr/>
        </p:nvSpPr>
        <p:spPr>
          <a:xfrm>
            <a:off x="689567" y="1332139"/>
            <a:ext cx="805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They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specialise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in mobile technology such as building apps for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Google’s Android, Apple’s iOS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Microsoft’s Windows Phone platforms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29" name="مستطيل 28"/>
          <p:cNvSpPr/>
          <p:nvPr/>
        </p:nvSpPr>
        <p:spPr>
          <a:xfrm>
            <a:off x="689567" y="2237117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Mobile developers learn the programming languages and software development environment</a:t>
            </a:r>
            <a:endParaRPr lang="en-US" dirty="0"/>
          </a:p>
        </p:txBody>
      </p:sp>
      <p:sp>
        <p:nvSpPr>
          <p:cNvPr id="32" name="مستطيل 31"/>
          <p:cNvSpPr/>
          <p:nvPr/>
        </p:nvSpPr>
        <p:spPr>
          <a:xfrm>
            <a:off x="755576" y="3119160"/>
            <a:ext cx="57606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</a:rPr>
              <a:t>eg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for Android, Objective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for iOS and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C#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for Windows Phone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Java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539385" y="4140696"/>
            <a:ext cx="3005788" cy="2502408"/>
            <a:chOff x="539385" y="4140696"/>
            <a:chExt cx="3005788" cy="2502408"/>
          </a:xfrm>
        </p:grpSpPr>
        <p:sp>
          <p:nvSpPr>
            <p:cNvPr id="2" name="مستطيل 1"/>
            <p:cNvSpPr/>
            <p:nvPr/>
          </p:nvSpPr>
          <p:spPr>
            <a:xfrm>
              <a:off x="641122" y="4203496"/>
              <a:ext cx="2802313" cy="242154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539385" y="4140696"/>
              <a:ext cx="3005788" cy="25024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6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827</Words>
  <Application>Microsoft Office PowerPoint</Application>
  <PresentationFormat>عرض على الشاشة (4:3)</PresentationFormat>
  <Paragraphs>195</Paragraphs>
  <Slides>27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8" baseType="lpstr">
      <vt:lpstr>Aldhabi</vt:lpstr>
      <vt:lpstr>Andalus</vt:lpstr>
      <vt:lpstr>Arial</vt:lpstr>
      <vt:lpstr>Arial Black</vt:lpstr>
      <vt:lpstr>Bahnschrift Light SemiCondensed</vt:lpstr>
      <vt:lpstr>Baskerville Old Face</vt:lpstr>
      <vt:lpstr>Bell MT</vt:lpstr>
      <vt:lpstr>Calibri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User</cp:lastModifiedBy>
  <cp:revision>68</cp:revision>
  <dcterms:created xsi:type="dcterms:W3CDTF">2022-12-22T11:55:01Z</dcterms:created>
  <dcterms:modified xsi:type="dcterms:W3CDTF">2022-12-26T10:38:23Z</dcterms:modified>
</cp:coreProperties>
</file>